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7"/>
  </p:notesMasterIdLst>
  <p:handoutMasterIdLst>
    <p:handoutMasterId r:id="rId18"/>
  </p:handoutMasterIdLst>
  <p:sldIdLst>
    <p:sldId id="269" r:id="rId2"/>
    <p:sldId id="260" r:id="rId3"/>
    <p:sldId id="277" r:id="rId4"/>
    <p:sldId id="264" r:id="rId5"/>
    <p:sldId id="268" r:id="rId6"/>
    <p:sldId id="274" r:id="rId7"/>
    <p:sldId id="272" r:id="rId8"/>
    <p:sldId id="276" r:id="rId9"/>
    <p:sldId id="261" r:id="rId10"/>
    <p:sldId id="263" r:id="rId11"/>
    <p:sldId id="265" r:id="rId12"/>
    <p:sldId id="262" r:id="rId13"/>
    <p:sldId id="267" r:id="rId14"/>
    <p:sldId id="275" r:id="rId15"/>
    <p:sldId id="273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1A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96" autoAdjust="0"/>
    <p:restoredTop sz="92844" autoAdjust="0"/>
  </p:normalViewPr>
  <p:slideViewPr>
    <p:cSldViewPr>
      <p:cViewPr varScale="1">
        <p:scale>
          <a:sx n="68" d="100"/>
          <a:sy n="68" d="100"/>
        </p:scale>
        <p:origin x="-14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3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C914B-3E83-4A44-8944-8B37A7C6855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3E139-8AB8-4357-B5B7-C22AE19B826B}" type="datetimeFigureOut">
              <a:rPr kumimoji="1" lang="ja-JP" altLang="en-US" smtClean="0"/>
              <a:pPr/>
              <a:t>2011/4/8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E0414-C4A0-4EC9-A72F-31E11B35BDD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Youtude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で</a:t>
            </a:r>
            <a:r>
              <a:rPr kumimoji="1" lang="en-US" altLang="ja-JP" dirty="0" smtClean="0"/>
              <a:t>fair trade</a:t>
            </a:r>
            <a:r>
              <a:rPr kumimoji="1" lang="en-US" altLang="ja-JP" baseline="0" dirty="0" smtClean="0"/>
              <a:t> town </a:t>
            </a:r>
            <a:r>
              <a:rPr kumimoji="1" lang="ja-JP" altLang="en-US" baseline="0" dirty="0" smtClean="0"/>
              <a:t>を検索してみると出で来る映像の一部。　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E0414-C4A0-4EC9-A72F-31E11B35BDD0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最初のページのフェアトレ・タウンのマークは鍋田が少し改造したものだったんです！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E0414-C4A0-4EC9-A72F-31E11B35BDD0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左：フェアトレードを学校の授業に取り入れてる！　　右：たぶんフェアトレード・タウンでのイベント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E0414-C4A0-4EC9-A72F-31E11B35BDD0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E0414-C4A0-4EC9-A72F-31E11B35BDD0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EBED-66A4-4C3D-90CB-5972A55095C0}" type="datetimeFigureOut">
              <a:rPr kumimoji="1" lang="ja-JP" altLang="en-US" smtClean="0"/>
              <a:pPr/>
              <a:t>2011/4/8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15D-D9F7-462E-B497-1A627F7D716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EBED-66A4-4C3D-90CB-5972A55095C0}" type="datetimeFigureOut">
              <a:rPr kumimoji="1" lang="ja-JP" altLang="en-US" smtClean="0"/>
              <a:pPr/>
              <a:t>2011/4/8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15D-D9F7-462E-B497-1A627F7D716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EBED-66A4-4C3D-90CB-5972A55095C0}" type="datetimeFigureOut">
              <a:rPr kumimoji="1" lang="ja-JP" altLang="en-US" smtClean="0"/>
              <a:pPr/>
              <a:t>2011/4/8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15D-D9F7-462E-B497-1A627F7D716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EBED-66A4-4C3D-90CB-5972A55095C0}" type="datetimeFigureOut">
              <a:rPr kumimoji="1" lang="ja-JP" altLang="en-US" smtClean="0"/>
              <a:pPr/>
              <a:t>2011/4/8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15D-D9F7-462E-B497-1A627F7D716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EBED-66A4-4C3D-90CB-5972A55095C0}" type="datetimeFigureOut">
              <a:rPr kumimoji="1" lang="ja-JP" altLang="en-US" smtClean="0"/>
              <a:pPr/>
              <a:t>2011/4/8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15D-D9F7-462E-B497-1A627F7D716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EBED-66A4-4C3D-90CB-5972A55095C0}" type="datetimeFigureOut">
              <a:rPr kumimoji="1" lang="ja-JP" altLang="en-US" smtClean="0"/>
              <a:pPr/>
              <a:t>2011/4/8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15D-D9F7-462E-B497-1A627F7D716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EBED-66A4-4C3D-90CB-5972A55095C0}" type="datetimeFigureOut">
              <a:rPr kumimoji="1" lang="ja-JP" altLang="en-US" smtClean="0"/>
              <a:pPr/>
              <a:t>2011/4/8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15D-D9F7-462E-B497-1A627F7D716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EBED-66A4-4C3D-90CB-5972A55095C0}" type="datetimeFigureOut">
              <a:rPr kumimoji="1" lang="ja-JP" altLang="en-US" smtClean="0"/>
              <a:pPr/>
              <a:t>2011/4/8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15D-D9F7-462E-B497-1A627F7D716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EBED-66A4-4C3D-90CB-5972A55095C0}" type="datetimeFigureOut">
              <a:rPr kumimoji="1" lang="ja-JP" altLang="en-US" smtClean="0"/>
              <a:pPr/>
              <a:t>2011/4/8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15D-D9F7-462E-B497-1A627F7D716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EBED-66A4-4C3D-90CB-5972A55095C0}" type="datetimeFigureOut">
              <a:rPr kumimoji="1" lang="ja-JP" altLang="en-US" smtClean="0"/>
              <a:pPr/>
              <a:t>2011/4/8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15D-D9F7-462E-B497-1A627F7D716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EBED-66A4-4C3D-90CB-5972A55095C0}" type="datetimeFigureOut">
              <a:rPr kumimoji="1" lang="ja-JP" altLang="en-US" smtClean="0"/>
              <a:pPr/>
              <a:t>2011/4/8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15D-D9F7-462E-B497-1A627F7D716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2EBED-66A4-4C3D-90CB-5972A55095C0}" type="datetimeFigureOut">
              <a:rPr kumimoji="1" lang="ja-JP" altLang="en-US" smtClean="0"/>
              <a:pPr/>
              <a:t>2011/4/8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9815D-D9F7-462E-B497-1A627F7D716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FTT_town_col - コピ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67123"/>
            <a:ext cx="7286676" cy="538895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071538" y="5857892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17/12/2010 </a:t>
            </a:r>
            <a:r>
              <a:rPr kumimoji="1" lang="ja-JP" altLang="en-US" sz="2800" dirty="0" smtClean="0"/>
              <a:t>：</a:t>
            </a:r>
            <a:r>
              <a:rPr kumimoji="1" lang="en-US" altLang="ja-JP" sz="2800" dirty="0" err="1" smtClean="0"/>
              <a:t>KuLOs</a:t>
            </a:r>
            <a:r>
              <a:rPr kumimoji="1" lang="en-US" altLang="ja-JP" sz="2800" dirty="0" smtClean="0"/>
              <a:t> </a:t>
            </a:r>
            <a:r>
              <a:rPr kumimoji="1" lang="ja-JP" altLang="en-US" sz="2800" dirty="0" smtClean="0"/>
              <a:t>：</a:t>
            </a:r>
            <a:r>
              <a:rPr kumimoji="1" lang="en-US" altLang="ja-JP" sz="2800" dirty="0" err="1" smtClean="0"/>
              <a:t>Ayumi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err="1" smtClean="0"/>
              <a:t>Nabeta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4" name="図 3" descr="FT pic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785926"/>
            <a:ext cx="6087325" cy="353426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線吹き出し 1 (枠付き) 8"/>
          <p:cNvSpPr/>
          <p:nvPr/>
        </p:nvSpPr>
        <p:spPr>
          <a:xfrm>
            <a:off x="5643570" y="1357298"/>
            <a:ext cx="2857520" cy="642942"/>
          </a:xfrm>
          <a:prstGeom prst="borderCallout1">
            <a:avLst>
              <a:gd name="adj1" fmla="val 52689"/>
              <a:gd name="adj2" fmla="val -169"/>
              <a:gd name="adj3" fmla="val 163139"/>
              <a:gd name="adj4" fmla="val -20042"/>
            </a:avLst>
          </a:prstGeom>
          <a:ln w="28575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err="1" smtClean="0">
                <a:solidFill>
                  <a:schemeClr val="bg1"/>
                </a:solidFill>
              </a:rPr>
              <a:t>Fairtrade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 Town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線吹き出し 1 (枠付き) 9"/>
          <p:cNvSpPr/>
          <p:nvPr/>
        </p:nvSpPr>
        <p:spPr>
          <a:xfrm>
            <a:off x="357158" y="4929198"/>
            <a:ext cx="3929090" cy="642942"/>
          </a:xfrm>
          <a:prstGeom prst="borderCallout1">
            <a:avLst>
              <a:gd name="adj1" fmla="val 42454"/>
              <a:gd name="adj2" fmla="val 99912"/>
              <a:gd name="adj3" fmla="val -83593"/>
              <a:gd name="adj4" fmla="val 108733"/>
            </a:avLst>
          </a:prstGeom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bg1"/>
                </a:solidFill>
              </a:rPr>
              <a:t>Working towards state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pic>
        <p:nvPicPr>
          <p:cNvPr id="11" name="図 10" descr="Ft pictur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1428736"/>
            <a:ext cx="7925907" cy="4544060"/>
          </a:xfrm>
          <a:prstGeom prst="rect">
            <a:avLst/>
          </a:prstGeom>
        </p:spPr>
      </p:pic>
      <p:pic>
        <p:nvPicPr>
          <p:cNvPr id="12" name="図 11" descr="FT picture3.PNG"/>
          <p:cNvPicPr>
            <a:picLocks noChangeAspect="1"/>
          </p:cNvPicPr>
          <p:nvPr/>
        </p:nvPicPr>
        <p:blipFill>
          <a:blip r:embed="rId5"/>
          <a:srcRect l="1656" r="2293"/>
          <a:stretch>
            <a:fillRect/>
          </a:stretch>
        </p:blipFill>
        <p:spPr>
          <a:xfrm>
            <a:off x="285720" y="1571612"/>
            <a:ext cx="8558507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b="1" dirty="0" err="1" smtClean="0">
                <a:solidFill>
                  <a:schemeClr val="accent2">
                    <a:lumMod val="75000"/>
                  </a:schemeClr>
                </a:solidFill>
              </a:rPr>
              <a:t>Fairtrade</a:t>
            </a:r>
            <a:r>
              <a:rPr kumimoji="1" lang="en-US" altLang="ja-JP" b="1" dirty="0" smtClean="0">
                <a:solidFill>
                  <a:schemeClr val="accent2">
                    <a:lumMod val="75000"/>
                  </a:schemeClr>
                </a:solidFill>
              </a:rPr>
              <a:t> Towns in the world</a:t>
            </a:r>
            <a:endParaRPr kumimoji="1" lang="ja-JP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b="1" dirty="0" err="1" smtClean="0">
                <a:solidFill>
                  <a:schemeClr val="accent2">
                    <a:lumMod val="75000"/>
                  </a:schemeClr>
                </a:solidFill>
              </a:rPr>
              <a:t>Fairtrade</a:t>
            </a:r>
            <a:r>
              <a:rPr kumimoji="1" lang="en-US" altLang="ja-JP" b="1" dirty="0" smtClean="0">
                <a:solidFill>
                  <a:schemeClr val="accent2">
                    <a:lumMod val="75000"/>
                  </a:schemeClr>
                </a:solidFill>
              </a:rPr>
              <a:t> Towns in the world</a:t>
            </a:r>
            <a:endParaRPr kumimoji="1" lang="ja-JP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1571612"/>
            <a:ext cx="8715404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dirty="0" smtClean="0">
                <a:solidFill>
                  <a:schemeClr val="accent4">
                    <a:lumMod val="50000"/>
                  </a:schemeClr>
                </a:solidFill>
              </a:rPr>
              <a:t>There are…</a:t>
            </a:r>
          </a:p>
          <a:p>
            <a:pPr>
              <a:buNone/>
            </a:pPr>
            <a:r>
              <a:rPr lang="ja-JP" altLang="en-US" sz="2800" dirty="0" smtClean="0">
                <a:solidFill>
                  <a:schemeClr val="accent4">
                    <a:lumMod val="50000"/>
                  </a:schemeClr>
                </a:solidFill>
              </a:rPr>
              <a:t>＊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over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400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Fairtrade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Towns </a:t>
            </a:r>
          </a:p>
          <a:p>
            <a:pPr>
              <a:buNone/>
            </a:pPr>
            <a:r>
              <a:rPr lang="ja-JP" altLang="en-US" sz="2800" dirty="0" smtClean="0">
                <a:solidFill>
                  <a:schemeClr val="accent4">
                    <a:lumMod val="50000"/>
                  </a:schemeClr>
                </a:solidFill>
              </a:rPr>
              <a:t>＊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over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200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areas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campaigning towards status</a:t>
            </a:r>
            <a:endParaRPr lang="en-US" altLang="ja-JP" dirty="0" smtClean="0">
              <a:solidFill>
                <a:schemeClr val="accent4">
                  <a:lumMod val="50000"/>
                </a:schemeClr>
              </a:solidFill>
              <a:ea typeface="HGPｺﾞｼｯｸM" pitchFamily="50" charset="-128"/>
            </a:endParaRPr>
          </a:p>
          <a:p>
            <a:pPr>
              <a:buNone/>
            </a:pPr>
            <a:r>
              <a:rPr lang="ja-JP" altLang="en-US" sz="2800" dirty="0" smtClean="0">
                <a:solidFill>
                  <a:schemeClr val="accent4">
                    <a:lumMod val="50000"/>
                  </a:schemeClr>
                </a:solidFill>
              </a:rPr>
              <a:t>＊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Fairtrade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Town campaigns in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17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countries</a:t>
            </a:r>
            <a:endParaRPr lang="en-US" altLang="ja-JP" dirty="0" smtClean="0">
              <a:solidFill>
                <a:schemeClr val="accent4">
                  <a:lumMod val="50000"/>
                </a:schemeClr>
              </a:solidFill>
              <a:ea typeface="HGPｺﾞｼｯｸM" pitchFamily="50" charset="-128"/>
            </a:endParaRPr>
          </a:p>
          <a:p>
            <a:pPr>
              <a:buNone/>
            </a:pPr>
            <a:endParaRPr lang="en-US" altLang="ja-JP" dirty="0" smtClean="0">
              <a:solidFill>
                <a:schemeClr val="accent4">
                  <a:lumMod val="50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>
              <a:buNone/>
            </a:pPr>
            <a:endParaRPr lang="en-US" altLang="ja-JP" dirty="0" smtClean="0">
              <a:solidFill>
                <a:schemeClr val="accent4">
                  <a:lumMod val="50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>
              <a:buNone/>
            </a:pPr>
            <a:r>
              <a:rPr lang="ja-JP" altLang="en-US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ロンドン、ダブリン、ローマ、サンフランシスコ</a:t>
            </a:r>
            <a:endParaRPr lang="en-US" altLang="ja-JP" dirty="0" smtClean="0">
              <a:solidFill>
                <a:schemeClr val="accent4">
                  <a:lumMod val="50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>
              <a:buNone/>
            </a:pPr>
            <a:r>
              <a:rPr lang="ja-JP" altLang="en-US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　　　　　　　　　　　　　　　　　などの大都市もある！</a:t>
            </a:r>
            <a:endParaRPr lang="en-US" altLang="ja-JP" dirty="0" smtClean="0">
              <a:solidFill>
                <a:schemeClr val="accent4">
                  <a:lumMod val="50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="1" dirty="0" smtClean="0">
                <a:solidFill>
                  <a:schemeClr val="accent2">
                    <a:lumMod val="75000"/>
                  </a:schemeClr>
                </a:solidFill>
              </a:rPr>
              <a:t>Problems</a:t>
            </a:r>
            <a:endParaRPr kumimoji="1" lang="ja-JP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ja-JP" altLang="en-US" dirty="0" smtClean="0">
                <a:solidFill>
                  <a:schemeClr val="accent1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フェアトレード・タウンは、あくまでも</a:t>
            </a:r>
            <a:endParaRPr lang="en-US" altLang="ja-JP" dirty="0" smtClean="0">
              <a:solidFill>
                <a:schemeClr val="accent1">
                  <a:lumMod val="50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algn="ctr">
              <a:buNone/>
            </a:pPr>
            <a:r>
              <a:rPr lang="ja-JP" altLang="en-US" dirty="0" smtClean="0">
                <a:solidFill>
                  <a:schemeClr val="accent1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認証ラベルのフェアトレード</a:t>
            </a:r>
            <a:endParaRPr lang="en-US" altLang="ja-JP" dirty="0" smtClean="0">
              <a:solidFill>
                <a:schemeClr val="accent1">
                  <a:lumMod val="50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>
              <a:buNone/>
            </a:pPr>
            <a:endParaRPr kumimoji="1" lang="en-US" altLang="ja-JP" dirty="0" smtClean="0">
              <a:solidFill>
                <a:schemeClr val="accent4">
                  <a:lumMod val="50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>
              <a:buNone/>
            </a:pPr>
            <a:r>
              <a:rPr kumimoji="1" lang="ja-JP" altLang="en-US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・認証型の問題</a:t>
            </a:r>
            <a:r>
              <a:rPr lang="ja-JP" altLang="en-US" sz="2000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･･･本当に生産者は助かっているの</a:t>
            </a:r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!?</a:t>
            </a:r>
            <a:endParaRPr kumimoji="1" lang="en-US" altLang="ja-JP" sz="2000" dirty="0" smtClean="0">
              <a:solidFill>
                <a:schemeClr val="accent4">
                  <a:lumMod val="50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>
              <a:buNone/>
            </a:pPr>
            <a:r>
              <a:rPr lang="ja-JP" altLang="en-US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・認証組織の利益拡大</a:t>
            </a:r>
            <a:r>
              <a:rPr lang="en-US" altLang="ja-JP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!?</a:t>
            </a:r>
          </a:p>
          <a:p>
            <a:pPr>
              <a:buNone/>
            </a:pPr>
            <a:r>
              <a:rPr lang="ja-JP" altLang="en-US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・連帯型フェアトレードの危機</a:t>
            </a:r>
            <a:r>
              <a:rPr lang="en-US" altLang="ja-JP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!?</a:t>
            </a:r>
          </a:p>
          <a:p>
            <a:pPr>
              <a:buNone/>
            </a:pPr>
            <a:r>
              <a:rPr lang="ja-JP" altLang="en-US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　</a:t>
            </a:r>
            <a:endParaRPr lang="en-US" altLang="ja-JP" dirty="0" smtClean="0">
              <a:solidFill>
                <a:schemeClr val="accent4">
                  <a:lumMod val="50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>
              <a:buNone/>
            </a:pPr>
            <a:endParaRPr kumimoji="1" lang="ja-JP" altLang="en-US" dirty="0">
              <a:solidFill>
                <a:schemeClr val="accent4">
                  <a:lumMod val="50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pic>
        <p:nvPicPr>
          <p:cNvPr id="4" name="Picture 2" descr="世界のフェトレードラベル団体：フェアトレードニュース&gt; わかちあい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071942"/>
            <a:ext cx="2214578" cy="2495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>
                <a:solidFill>
                  <a:schemeClr val="accent2">
                    <a:lumMod val="75000"/>
                  </a:schemeClr>
                </a:solidFill>
              </a:rPr>
              <a:t>In Japan…</a:t>
            </a:r>
            <a:endParaRPr kumimoji="1" lang="ja-JP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5720" y="1500174"/>
            <a:ext cx="8686800" cy="504351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ja-JP" altLang="en-US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フェアトレードタウンはない</a:t>
            </a:r>
            <a:endParaRPr lang="en-US" altLang="ja-JP" dirty="0" smtClean="0">
              <a:solidFill>
                <a:schemeClr val="accent4">
                  <a:lumMod val="50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>
              <a:buNone/>
            </a:pPr>
            <a:endParaRPr lang="en-US" altLang="ja-JP" dirty="0" smtClean="0">
              <a:solidFill>
                <a:schemeClr val="accent4">
                  <a:lumMod val="50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>
              <a:buNone/>
            </a:pPr>
            <a:r>
              <a:rPr lang="ja-JP" altLang="en-US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フェアトレードタウンを作ろうとする試みはある！</a:t>
            </a:r>
            <a:endParaRPr lang="en-US" altLang="ja-JP" dirty="0" smtClean="0">
              <a:solidFill>
                <a:schemeClr val="accent4">
                  <a:lumMod val="50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>
              <a:buNone/>
            </a:pPr>
            <a:r>
              <a:rPr lang="ja-JP" altLang="en-US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＊名古屋をフェアトレード・タウンにしよう会</a:t>
            </a:r>
            <a:endParaRPr lang="en-US" altLang="ja-JP" dirty="0" smtClean="0">
              <a:solidFill>
                <a:schemeClr val="accent4">
                  <a:lumMod val="50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>
              <a:buNone/>
            </a:pPr>
            <a:r>
              <a:rPr lang="ja-JP" altLang="en-US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＊熊本市</a:t>
            </a:r>
            <a:endParaRPr lang="en-US" altLang="ja-JP" dirty="0" smtClean="0">
              <a:solidFill>
                <a:schemeClr val="accent4">
                  <a:lumMod val="50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>
              <a:buNone/>
            </a:pPr>
            <a:r>
              <a:rPr lang="ja-JP" altLang="en-US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＊国立市</a:t>
            </a:r>
            <a:endParaRPr lang="en-US" altLang="ja-JP" dirty="0" smtClean="0">
              <a:solidFill>
                <a:schemeClr val="accent4">
                  <a:lumMod val="50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>
              <a:buNone/>
            </a:pPr>
            <a:r>
              <a:rPr lang="ja-JP" altLang="en-US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＊横須賀市</a:t>
            </a:r>
            <a:endParaRPr lang="en-US" altLang="ja-JP" dirty="0" smtClean="0">
              <a:solidFill>
                <a:schemeClr val="accent4">
                  <a:lumMod val="50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>
              <a:buNone/>
            </a:pPr>
            <a:r>
              <a:rPr lang="ja-JP" altLang="en-US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＊札幌市</a:t>
            </a:r>
            <a:endParaRPr lang="en-US" altLang="ja-JP" dirty="0" smtClean="0">
              <a:solidFill>
                <a:schemeClr val="accent4">
                  <a:lumMod val="50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>
              <a:buNone/>
            </a:pPr>
            <a:r>
              <a:rPr lang="ja-JP" altLang="en-US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＊岩手市　　　　など</a:t>
            </a:r>
            <a:endParaRPr lang="en-US" altLang="ja-JP" dirty="0" smtClean="0">
              <a:solidFill>
                <a:schemeClr val="accent4">
                  <a:lumMod val="50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>
              <a:buNone/>
            </a:pPr>
            <a:r>
              <a:rPr lang="ja-JP" altLang="en-US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　　　　フェアトレードを広めようと試みている</a:t>
            </a:r>
            <a:r>
              <a:rPr lang="ja-JP" altLang="en-US" sz="1500" dirty="0" err="1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っぽい</a:t>
            </a:r>
            <a:endParaRPr lang="en-US" altLang="ja-JP" sz="1500" dirty="0" smtClean="0">
              <a:solidFill>
                <a:schemeClr val="accent4">
                  <a:lumMod val="50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参考文献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/>
          </a:bodyPr>
          <a:lstStyle/>
          <a:p>
            <a:r>
              <a:rPr lang="en-US" altLang="ja-JP" sz="2800" b="1" dirty="0" err="1" smtClean="0">
                <a:solidFill>
                  <a:schemeClr val="accent4">
                    <a:lumMod val="50000"/>
                  </a:schemeClr>
                </a:solidFill>
              </a:rPr>
              <a:t>Fairtrade</a:t>
            </a:r>
            <a:r>
              <a:rPr lang="en-US" altLang="ja-JP" sz="2800" b="1" dirty="0" smtClean="0">
                <a:solidFill>
                  <a:schemeClr val="accent4">
                    <a:lumMod val="50000"/>
                  </a:schemeClr>
                </a:solidFill>
              </a:rPr>
              <a:t> Towns</a:t>
            </a:r>
          </a:p>
          <a:p>
            <a:pPr>
              <a:buNone/>
            </a:pPr>
            <a:r>
              <a:rPr lang="en-US" altLang="ja-JP" sz="2800" dirty="0" smtClean="0">
                <a:solidFill>
                  <a:schemeClr val="accent4">
                    <a:lumMod val="50000"/>
                  </a:schemeClr>
                </a:solidFill>
              </a:rPr>
              <a:t>   http://www.fairtradetowns.org/</a:t>
            </a:r>
            <a:endParaRPr lang="en-US" altLang="ja-JP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altLang="ja-JP" sz="2800" b="1" dirty="0" err="1" smtClean="0">
                <a:solidFill>
                  <a:schemeClr val="accent4">
                    <a:lumMod val="50000"/>
                  </a:schemeClr>
                </a:solidFill>
              </a:rPr>
              <a:t>Fairtrade</a:t>
            </a:r>
            <a:r>
              <a:rPr lang="en-US" altLang="ja-JP" sz="2800" b="1" dirty="0" smtClean="0">
                <a:solidFill>
                  <a:schemeClr val="accent4">
                    <a:lumMod val="50000"/>
                  </a:schemeClr>
                </a:solidFill>
              </a:rPr>
              <a:t> Foundation  </a:t>
            </a:r>
            <a:r>
              <a:rPr lang="en-US" altLang="ja-JP" sz="2800" dirty="0" smtClean="0">
                <a:solidFill>
                  <a:schemeClr val="accent4">
                    <a:lumMod val="50000"/>
                  </a:schemeClr>
                </a:solidFill>
              </a:rPr>
              <a:t>http://www.fairtrade.org.uk/</a:t>
            </a:r>
          </a:p>
          <a:p>
            <a:r>
              <a:rPr lang="ja-JP" altLang="en-US" sz="2800" b="1" dirty="0" smtClean="0">
                <a:solidFill>
                  <a:schemeClr val="accent4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真実探究</a:t>
            </a:r>
            <a:endParaRPr lang="en-US" altLang="ja-JP" sz="2800" b="1" dirty="0" smtClean="0">
              <a:solidFill>
                <a:schemeClr val="accent4">
                  <a:lumMod val="50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>
              <a:buNone/>
            </a:pPr>
            <a:r>
              <a:rPr lang="ja-JP" altLang="en-US" sz="2800" b="1" dirty="0" smtClean="0">
                <a:solidFill>
                  <a:schemeClr val="accent4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</a:t>
            </a:r>
            <a:r>
              <a:rPr lang="en-US" altLang="ja-JP" sz="2800" b="1" dirty="0" smtClean="0">
                <a:solidFill>
                  <a:schemeClr val="accent4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 </a:t>
            </a:r>
            <a:r>
              <a:rPr lang="en-US" altLang="ja-JP" sz="2800" dirty="0" smtClean="0">
                <a:solidFill>
                  <a:schemeClr val="accent4">
                    <a:lumMod val="50000"/>
                  </a:schemeClr>
                </a:solidFill>
                <a:ea typeface="HGPｺﾞｼｯｸE" pitchFamily="50" charset="-128"/>
              </a:rPr>
              <a:t>http://mscience.jp/truth/?p=443</a:t>
            </a:r>
            <a:endParaRPr lang="en-US" altLang="ja-JP" sz="2800" u="sng" dirty="0" smtClean="0">
              <a:solidFill>
                <a:schemeClr val="accent4">
                  <a:lumMod val="50000"/>
                </a:schemeClr>
              </a:solidFill>
              <a:ea typeface="HGPｺﾞｼｯｸM" pitchFamily="50" charset="-128"/>
            </a:endParaRPr>
          </a:p>
          <a:p>
            <a:r>
              <a:rPr lang="ja-JP" altLang="en-US" sz="2800" b="1" dirty="0" smtClean="0">
                <a:solidFill>
                  <a:schemeClr val="accent4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名古屋をフェアトレード･タウンにしよう会</a:t>
            </a:r>
            <a:r>
              <a:rPr lang="en-US" altLang="ja-JP" sz="2800" dirty="0" smtClean="0">
                <a:solidFill>
                  <a:schemeClr val="accent4">
                    <a:lumMod val="50000"/>
                  </a:schemeClr>
                </a:solidFill>
                <a:ea typeface="HGPｺﾞｼｯｸE" pitchFamily="50" charset="-128"/>
              </a:rPr>
              <a:t>http://www.nagoya-fairtrade.net/?p=1078</a:t>
            </a:r>
            <a:endParaRPr kumimoji="1" lang="en-US" altLang="ja-JP" sz="2800" dirty="0" smtClean="0">
              <a:solidFill>
                <a:schemeClr val="accent4">
                  <a:lumMod val="50000"/>
                </a:schemeClr>
              </a:solidFill>
              <a:ea typeface="HGPｺﾞｼｯｸE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57158" y="2428868"/>
            <a:ext cx="83582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dirty="0" smtClean="0">
                <a:solidFill>
                  <a:schemeClr val="accent2">
                    <a:lumMod val="7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とにかく</a:t>
            </a:r>
            <a:endParaRPr lang="en-US" altLang="ja-JP" sz="7200" dirty="0" smtClean="0">
              <a:solidFill>
                <a:schemeClr val="accent2">
                  <a:lumMod val="7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7200" dirty="0" smtClean="0">
                <a:solidFill>
                  <a:schemeClr val="accent2">
                    <a:lumMod val="7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フェアトレは</a:t>
            </a:r>
            <a:endParaRPr lang="en-US" altLang="ja-JP" sz="7200" dirty="0" smtClean="0">
              <a:solidFill>
                <a:schemeClr val="accent2">
                  <a:lumMod val="7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7200" dirty="0" smtClean="0">
                <a:solidFill>
                  <a:schemeClr val="accent2">
                    <a:lumMod val="7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世界を変えるんだ★</a:t>
            </a:r>
            <a:endParaRPr kumimoji="1" lang="ja-JP" altLang="en-US" sz="7200" dirty="0">
              <a:solidFill>
                <a:schemeClr val="accent2">
                  <a:lumMod val="7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142976" y="642918"/>
            <a:ext cx="69220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4400" b="1" dirty="0" smtClean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</a:rPr>
              <a:t>Thank You for Listening!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b="1" dirty="0" smtClean="0">
                <a:solidFill>
                  <a:schemeClr val="accent2">
                    <a:lumMod val="75000"/>
                  </a:schemeClr>
                </a:solidFill>
              </a:rPr>
              <a:t>What is “</a:t>
            </a:r>
            <a:r>
              <a:rPr kumimoji="1" lang="en-US" altLang="ja-JP" b="1" dirty="0" err="1" smtClean="0">
                <a:solidFill>
                  <a:schemeClr val="accent2">
                    <a:lumMod val="75000"/>
                  </a:schemeClr>
                </a:solidFill>
              </a:rPr>
              <a:t>Fairtrade</a:t>
            </a:r>
            <a:r>
              <a:rPr kumimoji="1" lang="en-US" altLang="ja-JP" b="1" dirty="0" smtClean="0">
                <a:solidFill>
                  <a:schemeClr val="accent2">
                    <a:lumMod val="75000"/>
                  </a:schemeClr>
                </a:solidFill>
              </a:rPr>
              <a:t> Town”?</a:t>
            </a:r>
            <a:endParaRPr kumimoji="1" lang="ja-JP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2214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街全体でフェアトレードを推進することを宣言し、　　　　　　</a:t>
            </a:r>
            <a:endParaRPr lang="en-US" altLang="ja-JP" dirty="0" smtClean="0">
              <a:solidFill>
                <a:schemeClr val="accent4">
                  <a:lumMod val="50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>
              <a:buNone/>
            </a:pPr>
            <a:r>
              <a:rPr lang="ja-JP" altLang="en-US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フェアトレード商品を積極的に　　　　</a:t>
            </a:r>
            <a:endParaRPr lang="en-US" altLang="ja-JP" dirty="0" smtClean="0">
              <a:solidFill>
                <a:schemeClr val="accent4">
                  <a:lumMod val="50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algn="ctr">
              <a:buNone/>
            </a:pPr>
            <a:r>
              <a:rPr lang="ja-JP" altLang="en-US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　　　　　　　　　取り入れることを宣言した市や町</a:t>
            </a:r>
            <a:endParaRPr lang="en-US" altLang="ja-JP" dirty="0" smtClean="0">
              <a:solidFill>
                <a:schemeClr val="accent4">
                  <a:lumMod val="50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>
              <a:buNone/>
            </a:pPr>
            <a:endParaRPr lang="en-US" altLang="ja-JP" dirty="0" smtClean="0">
              <a:solidFill>
                <a:schemeClr val="accent4">
                  <a:lumMod val="50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ft youtude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3071810"/>
            <a:ext cx="3543795" cy="3296110"/>
          </a:xfrm>
          <a:prstGeom prst="rect">
            <a:avLst/>
          </a:prstGeom>
        </p:spPr>
      </p:pic>
      <p:pic>
        <p:nvPicPr>
          <p:cNvPr id="5" name="図 4" descr="ft youtude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85728"/>
            <a:ext cx="4029638" cy="3324689"/>
          </a:xfrm>
          <a:prstGeom prst="rect">
            <a:avLst/>
          </a:prstGeom>
        </p:spPr>
      </p:pic>
      <p:pic>
        <p:nvPicPr>
          <p:cNvPr id="7" name="図 6" descr="ft youtude 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785794"/>
            <a:ext cx="2500330" cy="4223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FTT_town_col - コピ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1357298"/>
            <a:ext cx="4071966" cy="301147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b="1" dirty="0" smtClean="0">
                <a:solidFill>
                  <a:schemeClr val="accent2">
                    <a:lumMod val="75000"/>
                  </a:schemeClr>
                </a:solidFill>
              </a:rPr>
              <a:t>What is “</a:t>
            </a:r>
            <a:r>
              <a:rPr kumimoji="1" lang="en-US" altLang="ja-JP" b="1" dirty="0" err="1" smtClean="0">
                <a:solidFill>
                  <a:schemeClr val="accent2">
                    <a:lumMod val="75000"/>
                  </a:schemeClr>
                </a:solidFill>
              </a:rPr>
              <a:t>Fairtrade</a:t>
            </a:r>
            <a:r>
              <a:rPr kumimoji="1" lang="en-US" altLang="ja-JP" b="1" dirty="0" smtClean="0">
                <a:solidFill>
                  <a:schemeClr val="accent2">
                    <a:lumMod val="75000"/>
                  </a:schemeClr>
                </a:solidFill>
              </a:rPr>
              <a:t> Town”?</a:t>
            </a:r>
            <a:endParaRPr kumimoji="1" lang="ja-JP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14348" y="4500570"/>
            <a:ext cx="8229600" cy="121444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ja-JP" altLang="en-US" sz="3300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フェアトレード・タウンは</a:t>
            </a:r>
            <a:endParaRPr lang="en-US" altLang="ja-JP" sz="3300" dirty="0" smtClean="0">
              <a:solidFill>
                <a:schemeClr val="accent4">
                  <a:lumMod val="50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>
              <a:buNone/>
            </a:pPr>
            <a:r>
              <a:rPr lang="ja-JP" altLang="en-US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　　</a:t>
            </a:r>
            <a:r>
              <a:rPr lang="ja-JP" altLang="en-US" sz="4200" b="1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フェアトレード・ラベル運動</a:t>
            </a:r>
            <a:r>
              <a:rPr lang="ja-JP" altLang="en-US" sz="3300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を支援</a:t>
            </a:r>
            <a:endParaRPr lang="en-US" altLang="ja-JP" sz="3300" dirty="0" smtClean="0">
              <a:solidFill>
                <a:schemeClr val="accent4">
                  <a:lumMod val="50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>
              <a:buNone/>
            </a:pP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2143108" y="5786454"/>
            <a:ext cx="4357718" cy="78581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4000" kern="1200" normalizeH="0" baseline="0" noProof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HGPｺﾞｼｯｸM" pitchFamily="50" charset="-128"/>
                <a:ea typeface="HGPｺﾞｼｯｸM" pitchFamily="50" charset="-128"/>
              </a:rPr>
              <a:t>認証型フェアトレード</a:t>
            </a:r>
            <a:endParaRPr kumimoji="1" lang="en-US" sz="4000" kern="1200" normalizeH="0" baseline="0" noProof="0" dirty="0" smtClean="0">
              <a:ln w="12700">
                <a:noFill/>
                <a:prstDash val="solid"/>
              </a:ln>
              <a:solidFill>
                <a:schemeClr val="bg1"/>
              </a:solidFill>
              <a:uLnTx/>
              <a:uFillTx/>
              <a:latin typeface="HGPｺﾞｼｯｸM" pitchFamily="50" charset="-128"/>
              <a:ea typeface="HGPｺﾞｼｯｸM" pitchFamily="50" charset="-128"/>
            </a:endParaRPr>
          </a:p>
        </p:txBody>
      </p:sp>
      <p:pic>
        <p:nvPicPr>
          <p:cNvPr id="6" name="Picture 6" descr="Fairtrade Tow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428736"/>
            <a:ext cx="4143404" cy="2906403"/>
          </a:xfrm>
          <a:prstGeom prst="rect">
            <a:avLst/>
          </a:prstGeom>
          <a:noFill/>
        </p:spPr>
      </p:pic>
      <p:sp>
        <p:nvSpPr>
          <p:cNvPr id="8" name="左矢印 7"/>
          <p:cNvSpPr/>
          <p:nvPr/>
        </p:nvSpPr>
        <p:spPr>
          <a:xfrm>
            <a:off x="5429256" y="2071678"/>
            <a:ext cx="2428892" cy="1643074"/>
          </a:xfrm>
          <a:prstGeom prst="leftArrow">
            <a:avLst>
              <a:gd name="adj1" fmla="val 67124"/>
              <a:gd name="adj2" fmla="val 482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/>
              <a:t>これが</a:t>
            </a:r>
            <a:endParaRPr kumimoji="1" lang="en-US" altLang="ja-JP" sz="2800" b="1" dirty="0" smtClean="0"/>
          </a:p>
          <a:p>
            <a:pPr algn="ctr"/>
            <a:r>
              <a:rPr lang="ja-JP" altLang="en-US" sz="2800" b="1" dirty="0" smtClean="0"/>
              <a:t>本物</a:t>
            </a:r>
            <a:endParaRPr kumimoji="1" lang="ja-JP" altLang="en-US" sz="2800" b="1" dirty="0"/>
          </a:p>
        </p:txBody>
      </p:sp>
      <p:pic>
        <p:nvPicPr>
          <p:cNvPr id="2050" name="Picture 2" descr="世界のフェトレードラベル団体：フェアトレードニュース&gt; わかちあい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428736"/>
            <a:ext cx="2571768" cy="2898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allAtOnce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/楕円 4"/>
          <p:cNvSpPr/>
          <p:nvPr/>
        </p:nvSpPr>
        <p:spPr>
          <a:xfrm>
            <a:off x="214282" y="357166"/>
            <a:ext cx="2714644" cy="27146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latin typeface="HGSｺﾞｼｯｸE" pitchFamily="50" charset="-128"/>
                <a:ea typeface="HGSｺﾞｼｯｸE" pitchFamily="50" charset="-128"/>
              </a:rPr>
              <a:t>深化志向</a:t>
            </a:r>
            <a:endParaRPr lang="en-US" altLang="ja-JP" sz="32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algn="ctr"/>
            <a:r>
              <a:rPr lang="ja-JP" altLang="en-US" sz="4400" dirty="0" smtClean="0">
                <a:latin typeface="HGSｺﾞｼｯｸE" pitchFamily="50" charset="-128"/>
                <a:ea typeface="HGSｺﾞｼｯｸE" pitchFamily="50" charset="-128"/>
              </a:rPr>
              <a:t>連帯型</a:t>
            </a:r>
            <a:endParaRPr lang="en-US" altLang="ja-JP" sz="4400" dirty="0" smtClean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285720" y="3643314"/>
            <a:ext cx="2643206" cy="264320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latin typeface="HGSｺﾞｼｯｸE" pitchFamily="50" charset="-128"/>
                <a:ea typeface="HGSｺﾞｼｯｸE" pitchFamily="50" charset="-128"/>
              </a:rPr>
              <a:t>拡大志向</a:t>
            </a:r>
            <a:endParaRPr lang="en-US" altLang="ja-JP" sz="32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algn="ctr"/>
            <a:r>
              <a:rPr lang="ja-JP" altLang="en-US" sz="4400" dirty="0" smtClean="0">
                <a:latin typeface="HGSｺﾞｼｯｸE" pitchFamily="50" charset="-128"/>
                <a:ea typeface="HGSｺﾞｼｯｸE" pitchFamily="50" charset="-128"/>
              </a:rPr>
              <a:t>認証型</a:t>
            </a:r>
            <a:endParaRPr lang="en-US" altLang="ja-JP" sz="4400" dirty="0" smtClean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71802" y="3714752"/>
            <a:ext cx="5429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accent4">
                    <a:lumMod val="50000"/>
                  </a:schemeClr>
                </a:solidFill>
                <a:latin typeface="HGSｺﾞｼｯｸE" pitchFamily="50" charset="-128"/>
                <a:ea typeface="HGSｺﾞｼｯｸE" pitchFamily="50" charset="-128"/>
              </a:rPr>
              <a:t>市場において、</a:t>
            </a:r>
            <a:endParaRPr lang="en-US" altLang="ja-JP" sz="2800" dirty="0" smtClean="0">
              <a:solidFill>
                <a:schemeClr val="accent4">
                  <a:lumMod val="50000"/>
                </a:schemeClr>
              </a:solidFill>
              <a:latin typeface="HGSｺﾞｼｯｸE" pitchFamily="50" charset="-128"/>
              <a:ea typeface="HGSｺﾞｼｯｸE" pitchFamily="50" charset="-128"/>
            </a:endParaRPr>
          </a:p>
          <a:p>
            <a:r>
              <a:rPr kumimoji="1" lang="ja-JP" altLang="en-US" sz="2800" dirty="0" smtClean="0">
                <a:solidFill>
                  <a:schemeClr val="accent4">
                    <a:lumMod val="50000"/>
                  </a:schemeClr>
                </a:solidFill>
                <a:latin typeface="HGSｺﾞｼｯｸE" pitchFamily="50" charset="-128"/>
                <a:ea typeface="HGSｺﾞｼｯｸE" pitchFamily="50" charset="-128"/>
              </a:rPr>
              <a:t>より多くの企業</a:t>
            </a:r>
            <a:r>
              <a:rPr lang="ja-JP" altLang="en-US" sz="2800" dirty="0" smtClean="0">
                <a:solidFill>
                  <a:schemeClr val="accent4">
                    <a:lumMod val="50000"/>
                  </a:schemeClr>
                </a:solidFill>
                <a:latin typeface="HGSｺﾞｼｯｸE" pitchFamily="50" charset="-128"/>
                <a:ea typeface="HGSｺﾞｼｯｸE" pitchFamily="50" charset="-128"/>
              </a:rPr>
              <a:t>・</a:t>
            </a:r>
            <a:r>
              <a:rPr kumimoji="1" lang="ja-JP" altLang="en-US" sz="2800" dirty="0" smtClean="0">
                <a:solidFill>
                  <a:schemeClr val="accent4">
                    <a:lumMod val="50000"/>
                  </a:schemeClr>
                </a:solidFill>
                <a:latin typeface="HGSｺﾞｼｯｸE" pitchFamily="50" charset="-128"/>
                <a:ea typeface="HGSｺﾞｼｯｸE" pitchFamily="50" charset="-128"/>
              </a:rPr>
              <a:t>消費者の</a:t>
            </a:r>
            <a:r>
              <a:rPr lang="ja-JP" altLang="en-US" sz="2800" dirty="0" smtClean="0">
                <a:solidFill>
                  <a:schemeClr val="accent4">
                    <a:lumMod val="50000"/>
                  </a:schemeClr>
                </a:solidFill>
                <a:latin typeface="HGSｺﾞｼｯｸE" pitchFamily="50" charset="-128"/>
                <a:ea typeface="HGSｺﾞｼｯｸE" pitchFamily="50" charset="-128"/>
              </a:rPr>
              <a:t>参加、</a:t>
            </a:r>
            <a:endParaRPr lang="en-US" altLang="ja-JP" sz="2800" dirty="0" smtClean="0">
              <a:solidFill>
                <a:schemeClr val="accent4">
                  <a:lumMod val="50000"/>
                </a:schemeClr>
              </a:solidFill>
              <a:latin typeface="HGSｺﾞｼｯｸE" pitchFamily="50" charset="-128"/>
              <a:ea typeface="HGSｺﾞｼｯｸE" pitchFamily="50" charset="-128"/>
            </a:endParaRPr>
          </a:p>
          <a:p>
            <a:r>
              <a:rPr lang="ja-JP" altLang="en-US" sz="2800" dirty="0" smtClean="0">
                <a:solidFill>
                  <a:schemeClr val="accent4">
                    <a:lumMod val="50000"/>
                  </a:schemeClr>
                </a:solidFill>
                <a:latin typeface="HGSｺﾞｼｯｸE" pitchFamily="50" charset="-128"/>
                <a:ea typeface="HGSｺﾞｼｯｸE" pitchFamily="50" charset="-128"/>
              </a:rPr>
              <a:t>より多くの生産者の受益を重視</a:t>
            </a:r>
            <a:endParaRPr lang="en-US" altLang="ja-JP" sz="2800" dirty="0" smtClean="0">
              <a:solidFill>
                <a:schemeClr val="accent4">
                  <a:lumMod val="50000"/>
                </a:schemeClr>
              </a:solidFill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71802" y="428604"/>
            <a:ext cx="60721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accent4">
                    <a:lumMod val="50000"/>
                  </a:schemeClr>
                </a:solidFill>
                <a:latin typeface="HGSｺﾞｼｯｸE" pitchFamily="50" charset="-128"/>
                <a:ea typeface="HGSｺﾞｼｯｸE" pitchFamily="50" charset="-128"/>
              </a:rPr>
              <a:t>生産者と消費者の連帯といった</a:t>
            </a:r>
            <a:endParaRPr lang="en-US" altLang="ja-JP" sz="2800" dirty="0" smtClean="0">
              <a:solidFill>
                <a:schemeClr val="accent4">
                  <a:lumMod val="50000"/>
                </a:schemeClr>
              </a:solidFill>
              <a:latin typeface="HGSｺﾞｼｯｸE" pitchFamily="50" charset="-128"/>
              <a:ea typeface="HGSｺﾞｼｯｸE" pitchFamily="50" charset="-128"/>
            </a:endParaRPr>
          </a:p>
          <a:p>
            <a:r>
              <a:rPr kumimoji="1" lang="ja-JP" altLang="en-US" sz="2800" dirty="0" smtClean="0">
                <a:solidFill>
                  <a:schemeClr val="accent4">
                    <a:lumMod val="50000"/>
                  </a:schemeClr>
                </a:solidFill>
                <a:latin typeface="HGSｺﾞｼｯｸE" pitchFamily="50" charset="-128"/>
                <a:ea typeface="HGSｺﾞｼｯｸE" pitchFamily="50" charset="-128"/>
              </a:rPr>
              <a:t>フェアトレード</a:t>
            </a:r>
            <a:r>
              <a:rPr lang="ja-JP" altLang="en-US" sz="2800" dirty="0" smtClean="0">
                <a:solidFill>
                  <a:schemeClr val="accent4">
                    <a:lumMod val="50000"/>
                  </a:schemeClr>
                </a:solidFill>
                <a:latin typeface="HGSｺﾞｼｯｸE" pitchFamily="50" charset="-128"/>
                <a:ea typeface="HGSｺﾞｼｯｸE" pitchFamily="50" charset="-128"/>
              </a:rPr>
              <a:t>の</a:t>
            </a:r>
            <a:r>
              <a:rPr kumimoji="1" lang="ja-JP" altLang="en-US" sz="2800" dirty="0" smtClean="0">
                <a:solidFill>
                  <a:schemeClr val="accent4">
                    <a:lumMod val="50000"/>
                  </a:schemeClr>
                </a:solidFill>
                <a:latin typeface="HGSｺﾞｼｯｸE" pitchFamily="50" charset="-128"/>
                <a:ea typeface="HGSｺﾞｼｯｸE" pitchFamily="50" charset="-128"/>
              </a:rPr>
              <a:t>理念や概念を貫き、</a:t>
            </a:r>
            <a:endParaRPr kumimoji="1" lang="en-US" altLang="ja-JP" sz="2800" dirty="0" smtClean="0">
              <a:solidFill>
                <a:schemeClr val="accent4">
                  <a:lumMod val="50000"/>
                </a:schemeClr>
              </a:solidFill>
              <a:latin typeface="HGSｺﾞｼｯｸE" pitchFamily="50" charset="-128"/>
              <a:ea typeface="HGSｺﾞｼｯｸE" pitchFamily="50" charset="-128"/>
            </a:endParaRPr>
          </a:p>
          <a:p>
            <a:r>
              <a:rPr kumimoji="1" lang="ja-JP" altLang="en-US" sz="2800" dirty="0" smtClean="0">
                <a:solidFill>
                  <a:schemeClr val="accent4">
                    <a:lumMod val="50000"/>
                  </a:schemeClr>
                </a:solidFill>
                <a:latin typeface="HGSｺﾞｼｯｸE" pitchFamily="50" charset="-128"/>
                <a:ea typeface="HGSｺﾞｼｯｸE" pitchFamily="50" charset="-128"/>
              </a:rPr>
              <a:t>利潤よりも人や環境を重視</a:t>
            </a:r>
            <a:endParaRPr kumimoji="1" lang="ja-JP" altLang="en-US" sz="2800" dirty="0">
              <a:solidFill>
                <a:schemeClr val="accent4">
                  <a:lumMod val="50000"/>
                </a:schemeClr>
              </a:solidFill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00364" y="5000636"/>
            <a:ext cx="59293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SｺﾞｼｯｸE" pitchFamily="50" charset="-128"/>
                <a:ea typeface="HGSｺﾞｼｯｸE" pitchFamily="50" charset="-128"/>
              </a:rPr>
              <a:t> 媒  体</a:t>
            </a:r>
            <a:r>
              <a:rPr kumimoji="1" lang="ja-JP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SｺﾞｼｯｸE" pitchFamily="50" charset="-128"/>
                <a:ea typeface="HGSｺﾞｼｯｸE" pitchFamily="50" charset="-128"/>
              </a:rPr>
              <a:t>：</a:t>
            </a:r>
            <a:r>
              <a:rPr kumimoji="1" lang="ja-JP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SｺﾞｼｯｸE" pitchFamily="50" charset="-128"/>
                <a:ea typeface="HGSｺﾞｼｯｸE" pitchFamily="50" charset="-128"/>
              </a:rPr>
              <a:t>企業</a:t>
            </a:r>
            <a:endParaRPr lang="en-US" altLang="ja-JP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HGSｺﾞｼｯｸE" pitchFamily="50" charset="-128"/>
              <a:ea typeface="HGSｺﾞｼｯｸE" pitchFamily="50" charset="-128"/>
            </a:endParaRPr>
          </a:p>
          <a:p>
            <a:r>
              <a:rPr lang="ja-JP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SｺﾞｼｯｸE" pitchFamily="50" charset="-128"/>
                <a:ea typeface="HGSｺﾞｼｯｸE" pitchFamily="50" charset="-128"/>
              </a:rPr>
              <a:t>生産者</a:t>
            </a:r>
            <a:r>
              <a:rPr lang="ja-JP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SｺﾞｼｯｸE" pitchFamily="50" charset="-128"/>
                <a:ea typeface="HGSｺﾞｼｯｸE" pitchFamily="50" charset="-128"/>
              </a:rPr>
              <a:t>：</a:t>
            </a:r>
            <a:r>
              <a:rPr lang="ja-JP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SｺﾞｼｯｸE" pitchFamily="50" charset="-128"/>
                <a:ea typeface="HGSｺﾞｼｯｸE" pitchFamily="50" charset="-128"/>
              </a:rPr>
              <a:t>中小規模生産者、</a:t>
            </a:r>
            <a:endParaRPr lang="en-US" altLang="ja-JP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HGSｺﾞｼｯｸE" pitchFamily="50" charset="-128"/>
              <a:ea typeface="HGSｺﾞｼｯｸE" pitchFamily="50" charset="-128"/>
            </a:endParaRPr>
          </a:p>
          <a:p>
            <a:r>
              <a:rPr lang="ja-JP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SｺﾞｼｯｸE" pitchFamily="50" charset="-128"/>
                <a:ea typeface="HGSｺﾞｼｯｸE" pitchFamily="50" charset="-128"/>
              </a:rPr>
              <a:t>　　　　　　　農園・工場労働者</a:t>
            </a:r>
            <a:endParaRPr lang="en-US" altLang="ja-JP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HGSｺﾞｼｯｸE" pitchFamily="50" charset="-128"/>
              <a:ea typeface="HGSｺﾞｼｯｸE" pitchFamily="50" charset="-128"/>
            </a:endParaRPr>
          </a:p>
          <a:p>
            <a:r>
              <a:rPr kumimoji="1" lang="ja-JP" altLang="en-US" sz="2800" dirty="0" smtClean="0">
                <a:latin typeface="HGSｺﾞｼｯｸE" pitchFamily="50" charset="-128"/>
                <a:ea typeface="HGSｺﾞｼｯｸE" pitchFamily="50" charset="-128"/>
              </a:rPr>
              <a:t>　　　　　</a:t>
            </a:r>
            <a:endParaRPr kumimoji="1" lang="ja-JP" altLang="en-US" sz="2800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71802" y="1857364"/>
            <a:ext cx="5857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SｺﾞｼｯｸE" pitchFamily="50" charset="-128"/>
                <a:ea typeface="HGSｺﾞｼｯｸE" pitchFamily="50" charset="-128"/>
              </a:rPr>
              <a:t> 媒 体</a:t>
            </a:r>
            <a:r>
              <a:rPr kumimoji="1" lang="ja-JP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SｺﾞｼｯｸE" pitchFamily="50" charset="-128"/>
                <a:ea typeface="HGSｺﾞｼｯｸE" pitchFamily="50" charset="-128"/>
              </a:rPr>
              <a:t>：</a:t>
            </a:r>
            <a:r>
              <a:rPr kumimoji="1" lang="ja-JP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SｺﾞｼｯｸE" pitchFamily="50" charset="-128"/>
                <a:ea typeface="HGSｺﾞｼｯｸE" pitchFamily="50" charset="-128"/>
              </a:rPr>
              <a:t>ＡＴＯ、</a:t>
            </a:r>
            <a:endParaRPr kumimoji="1" lang="en-US" altLang="ja-JP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HGSｺﾞｼｯｸE" pitchFamily="50" charset="-128"/>
              <a:ea typeface="HGSｺﾞｼｯｸE" pitchFamily="50" charset="-128"/>
            </a:endParaRPr>
          </a:p>
          <a:p>
            <a:r>
              <a:rPr lang="en-US" altLang="ja-JP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SｺﾞｼｯｸE" pitchFamily="50" charset="-128"/>
                <a:ea typeface="HGSｺﾞｼｯｸE" pitchFamily="50" charset="-128"/>
              </a:rPr>
              <a:t>                  </a:t>
            </a:r>
            <a:r>
              <a:rPr kumimoji="1" lang="ja-JP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SｺﾞｼｯｸE" pitchFamily="50" charset="-128"/>
                <a:ea typeface="HGSｺﾞｼｯｸE" pitchFamily="50" charset="-128"/>
              </a:rPr>
              <a:t>フェアトレード・ショップ</a:t>
            </a:r>
            <a:endParaRPr kumimoji="1" lang="en-US" altLang="ja-JP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HGSｺﾞｼｯｸE" pitchFamily="50" charset="-128"/>
              <a:ea typeface="HGSｺﾞｼｯｸE" pitchFamily="50" charset="-128"/>
            </a:endParaRPr>
          </a:p>
          <a:p>
            <a:r>
              <a:rPr lang="ja-JP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SｺﾞｼｯｸE" pitchFamily="50" charset="-128"/>
                <a:ea typeface="HGSｺﾞｼｯｸE" pitchFamily="50" charset="-128"/>
              </a:rPr>
              <a:t>生産者</a:t>
            </a:r>
            <a:r>
              <a:rPr lang="ja-JP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SｺﾞｼｯｸE" pitchFamily="50" charset="-128"/>
                <a:ea typeface="HGSｺﾞｼｯｸE" pitchFamily="50" charset="-128"/>
              </a:rPr>
              <a:t>：</a:t>
            </a:r>
            <a:r>
              <a:rPr lang="ja-JP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SｺﾞｼｯｸE" pitchFamily="50" charset="-128"/>
                <a:ea typeface="HGSｺﾞｼｯｸE" pitchFamily="50" charset="-128"/>
              </a:rPr>
              <a:t>不利な立場の生産者、</a:t>
            </a:r>
            <a:endParaRPr lang="en-US" altLang="ja-JP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HGSｺﾞｼｯｸE" pitchFamily="50" charset="-128"/>
              <a:ea typeface="HGSｺﾞｼｯｸE" pitchFamily="50" charset="-128"/>
            </a:endParaRPr>
          </a:p>
          <a:p>
            <a:r>
              <a:rPr kumimoji="1" lang="ja-JP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SｺﾞｼｯｸE" pitchFamily="50" charset="-128"/>
                <a:ea typeface="HGSｺﾞｼｯｸE" pitchFamily="50" charset="-128"/>
              </a:rPr>
              <a:t>　　　　　 　</a:t>
            </a:r>
            <a:r>
              <a:rPr lang="ja-JP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SｺﾞｼｯｸE" pitchFamily="50" charset="-128"/>
                <a:ea typeface="HGSｺﾞｼｯｸE" pitchFamily="50" charset="-128"/>
              </a:rPr>
              <a:t>手工芸品生産者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GSｺﾞｼｯｸE" pitchFamily="50" charset="-128"/>
              <a:ea typeface="HGSｺﾞｼｯｸE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00034" y="1928802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ja-JP" altLang="en-US" sz="3600" b="1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フェアトレード・タウンになるには</a:t>
            </a:r>
            <a:endParaRPr lang="en-US" altLang="ja-JP" sz="3600" b="1" dirty="0" smtClean="0">
              <a:solidFill>
                <a:schemeClr val="accent4">
                  <a:lumMod val="50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>
              <a:buNone/>
            </a:pPr>
            <a:r>
              <a:rPr lang="ja-JP" altLang="en-US" sz="3600" b="1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　　</a:t>
            </a:r>
            <a:r>
              <a:rPr lang="ja-JP" altLang="en-US" sz="3600" dirty="0" smtClean="0">
                <a:solidFill>
                  <a:schemeClr val="accent4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公正貿易証明団体</a:t>
            </a:r>
            <a:r>
              <a:rPr lang="ja-JP" altLang="en-US" sz="3600" b="1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からの認定が必要</a:t>
            </a:r>
            <a:endParaRPr lang="en-US" sz="3600" b="1" dirty="0" smtClean="0">
              <a:solidFill>
                <a:schemeClr val="accent4">
                  <a:lumMod val="50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“Fairtrade Town”?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5720" y="3643314"/>
            <a:ext cx="72152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〈</a:t>
            </a:r>
            <a:r>
              <a:rPr kumimoji="1" lang="ja-JP" altLang="en-US" sz="3200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公正貿易証明団体</a:t>
            </a:r>
            <a:r>
              <a:rPr kumimoji="1" lang="en-US" altLang="ja-JP" sz="3200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〉</a:t>
            </a:r>
          </a:p>
          <a:p>
            <a:endParaRPr kumimoji="1" lang="en-US" altLang="ja-JP" sz="1200" dirty="0" smtClean="0">
              <a:solidFill>
                <a:schemeClr val="accent4">
                  <a:lumMod val="50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r>
              <a:rPr kumimoji="1" lang="ja-JP" altLang="en-US" sz="3200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　フェアトレード財団　</a:t>
            </a:r>
            <a:r>
              <a:rPr kumimoji="1" lang="en-US" altLang="ja-JP" sz="3200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(</a:t>
            </a:r>
            <a:r>
              <a:rPr lang="ja-JP" altLang="en-US" sz="3200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イギリス</a:t>
            </a:r>
            <a:r>
              <a:rPr kumimoji="1" lang="en-US" altLang="ja-JP" sz="3200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)</a:t>
            </a:r>
          </a:p>
          <a:p>
            <a:r>
              <a:rPr lang="ja-JP" altLang="en-US" sz="3200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　トランスフェア・カナダ　　　　　　　</a:t>
            </a:r>
            <a:endParaRPr lang="en-US" altLang="ja-JP" sz="3200" dirty="0" smtClean="0">
              <a:solidFill>
                <a:schemeClr val="accent4">
                  <a:lumMod val="50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r>
              <a:rPr kumimoji="1" lang="en-US" altLang="ja-JP" sz="3200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                                             </a:t>
            </a:r>
            <a:r>
              <a:rPr kumimoji="1" lang="ja-JP" altLang="en-US" sz="3200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など</a:t>
            </a:r>
            <a:endParaRPr kumimoji="1" lang="ja-JP" altLang="en-US" sz="3200" dirty="0">
              <a:solidFill>
                <a:schemeClr val="accent4">
                  <a:lumMod val="50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>
                <a:solidFill>
                  <a:schemeClr val="accent2">
                    <a:lumMod val="75000"/>
                  </a:schemeClr>
                </a:solidFill>
              </a:rPr>
              <a:t>The 5 goals</a:t>
            </a:r>
            <a:endParaRPr kumimoji="1" lang="ja-JP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2400" b="1" dirty="0" smtClean="0">
                <a:solidFill>
                  <a:schemeClr val="accent1">
                    <a:lumMod val="50000"/>
                  </a:schemeClr>
                </a:solidFill>
                <a:latin typeface="ＭＳ Ｐゴシック" pitchFamily="50" charset="-128"/>
                <a:ea typeface="ＭＳ Ｐゴシック" pitchFamily="50" charset="-128"/>
              </a:rPr>
              <a:t>①自治体議会がフェアトレードを促進するための議決案を可決し、議会、職場、地方官舎などでフェアトレード認証製品</a:t>
            </a:r>
            <a:r>
              <a:rPr lang="en-US" altLang="ja-JP" sz="2400" b="1" dirty="0" smtClean="0">
                <a:solidFill>
                  <a:schemeClr val="accent1">
                    <a:lumMod val="50000"/>
                  </a:schemeClr>
                </a:solidFill>
                <a:latin typeface="ＭＳ Ｐゴシック" pitchFamily="50" charset="-128"/>
                <a:ea typeface="ＭＳ Ｐゴシック" pitchFamily="50" charset="-128"/>
              </a:rPr>
              <a:t>(</a:t>
            </a:r>
            <a:r>
              <a:rPr lang="ja-JP" altLang="en-US" sz="2400" b="1" dirty="0" smtClean="0">
                <a:solidFill>
                  <a:schemeClr val="accent1">
                    <a:lumMod val="50000"/>
                  </a:schemeClr>
                </a:solidFill>
                <a:latin typeface="ＭＳ Ｐゴシック" pitchFamily="50" charset="-128"/>
                <a:ea typeface="ＭＳ Ｐゴシック" pitchFamily="50" charset="-128"/>
              </a:rPr>
              <a:t>コーヒーや紅茶など</a:t>
            </a:r>
            <a:r>
              <a:rPr lang="en-US" altLang="ja-JP" sz="2400" b="1" dirty="0" smtClean="0">
                <a:solidFill>
                  <a:schemeClr val="accent1">
                    <a:lumMod val="50000"/>
                  </a:schemeClr>
                </a:solidFill>
                <a:latin typeface="ＭＳ Ｐゴシック" pitchFamily="50" charset="-128"/>
                <a:ea typeface="ＭＳ Ｐゴシック" pitchFamily="50" charset="-128"/>
              </a:rPr>
              <a:t>)</a:t>
            </a:r>
            <a:r>
              <a:rPr lang="ja-JP" altLang="en-US" sz="2400" b="1" dirty="0" smtClean="0">
                <a:solidFill>
                  <a:schemeClr val="accent1">
                    <a:lumMod val="50000"/>
                  </a:schemeClr>
                </a:solidFill>
                <a:latin typeface="ＭＳ Ｐゴシック" pitchFamily="50" charset="-128"/>
                <a:ea typeface="ＭＳ Ｐゴシック" pitchFamily="50" charset="-128"/>
              </a:rPr>
              <a:t>を使用する。</a:t>
            </a:r>
            <a:endParaRPr lang="en-US" altLang="ja-JP" sz="2400" b="1" dirty="0" smtClean="0">
              <a:solidFill>
                <a:schemeClr val="accent1">
                  <a:lumMod val="50000"/>
                </a:schemeClr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>
              <a:buNone/>
            </a:pPr>
            <a:r>
              <a:rPr kumimoji="1" lang="ja-JP" altLang="en-US" sz="2400" b="1" dirty="0" smtClean="0">
                <a:solidFill>
                  <a:schemeClr val="accent1">
                    <a:lumMod val="50000"/>
                  </a:schemeClr>
                </a:solidFill>
                <a:latin typeface="ＭＳ Ｐゴシック" pitchFamily="50" charset="-128"/>
                <a:ea typeface="ＭＳ Ｐゴシック" pitchFamily="50" charset="-128"/>
              </a:rPr>
              <a:t>②様々なフェアトレード認証製品が地域のショップや飲食店で購入できる。</a:t>
            </a:r>
            <a:endParaRPr kumimoji="1" lang="en-US" altLang="ja-JP" sz="2400" b="1" dirty="0" smtClean="0">
              <a:solidFill>
                <a:schemeClr val="accent1">
                  <a:lumMod val="50000"/>
                </a:schemeClr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>
              <a:buNone/>
            </a:pPr>
            <a:r>
              <a:rPr lang="ja-JP" altLang="en-US" sz="2400" b="1" dirty="0" smtClean="0">
                <a:solidFill>
                  <a:schemeClr val="accent1">
                    <a:lumMod val="50000"/>
                  </a:schemeClr>
                </a:solidFill>
                <a:latin typeface="ＭＳ Ｐゴシック" pitchFamily="50" charset="-128"/>
                <a:ea typeface="ＭＳ Ｐゴシック" pitchFamily="50" charset="-128"/>
              </a:rPr>
              <a:t>③地域の企業や商店、協会や学校といった地域組織へ認証商品を浸透させる。</a:t>
            </a:r>
            <a:endParaRPr lang="en-US" altLang="ja-JP" sz="2400" b="1" dirty="0" smtClean="0">
              <a:solidFill>
                <a:schemeClr val="accent1">
                  <a:lumMod val="50000"/>
                </a:schemeClr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>
              <a:buNone/>
            </a:pPr>
            <a:r>
              <a:rPr lang="ja-JP" altLang="en-US" sz="2400" b="1" dirty="0" smtClean="0">
                <a:solidFill>
                  <a:schemeClr val="accent1">
                    <a:lumMod val="50000"/>
                  </a:schemeClr>
                </a:solidFill>
                <a:latin typeface="ＭＳ Ｐゴシック" pitchFamily="50" charset="-128"/>
                <a:ea typeface="ＭＳ Ｐゴシック" pitchFamily="50" charset="-128"/>
              </a:rPr>
              <a:t>④メディアの報道やイベントを通して、フェアトレードに対する地域住民の理解を広めサポートを獲得する。</a:t>
            </a:r>
            <a:endParaRPr lang="en-US" altLang="ja-JP" sz="2400" b="1" dirty="0" smtClean="0">
              <a:solidFill>
                <a:schemeClr val="accent1">
                  <a:lumMod val="50000"/>
                </a:schemeClr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>
              <a:buNone/>
            </a:pPr>
            <a:r>
              <a:rPr lang="ja-JP" altLang="en-US" sz="2400" b="1" dirty="0" smtClean="0">
                <a:solidFill>
                  <a:schemeClr val="accent1">
                    <a:lumMod val="50000"/>
                  </a:schemeClr>
                </a:solidFill>
                <a:latin typeface="ＭＳ Ｐゴシック" pitchFamily="50" charset="-128"/>
                <a:ea typeface="ＭＳ Ｐゴシック" pitchFamily="50" charset="-128"/>
              </a:rPr>
              <a:t>⑤議員や企業、学校や協会、地域住民などから委員を選出してフェアトレード推進運営委員会を設置し、フェアトレード推進活動を継続して行う。</a:t>
            </a:r>
            <a:endParaRPr lang="en-US" altLang="ja-JP" sz="2400" b="1" dirty="0" smtClean="0">
              <a:solidFill>
                <a:schemeClr val="accent1">
                  <a:lumMod val="50000"/>
                </a:schemeClr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fairtrade.org.uk/images/2010/r/runn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714356"/>
            <a:ext cx="4000526" cy="4000528"/>
          </a:xfrm>
          <a:prstGeom prst="rect">
            <a:avLst/>
          </a:prstGeom>
          <a:noFill/>
        </p:spPr>
      </p:pic>
      <p:pic>
        <p:nvPicPr>
          <p:cNvPr id="29700" name="Picture 4" descr="http://www.fairtrade.org.uk/images/page/content_image_school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571744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b="1" dirty="0" smtClean="0">
                <a:solidFill>
                  <a:schemeClr val="accent2">
                    <a:lumMod val="75000"/>
                  </a:schemeClr>
                </a:solidFill>
              </a:rPr>
              <a:t>History</a:t>
            </a:r>
            <a:endParaRPr kumimoji="1" lang="ja-JP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5720" y="1428736"/>
            <a:ext cx="84010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b="1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2000.4</a:t>
            </a:r>
            <a:r>
              <a:rPr lang="ja-JP" altLang="en-US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　</a:t>
            </a:r>
            <a:endParaRPr lang="en-US" altLang="ja-JP" dirty="0" smtClean="0">
              <a:solidFill>
                <a:schemeClr val="accent4">
                  <a:lumMod val="50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>
              <a:buNone/>
            </a:pPr>
            <a:r>
              <a:rPr lang="ja-JP" altLang="en-US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ガースタング（イギリス）</a:t>
            </a:r>
            <a:endParaRPr lang="en-US" altLang="ja-JP" dirty="0" smtClean="0">
              <a:solidFill>
                <a:schemeClr val="accent4">
                  <a:lumMod val="50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>
              <a:buNone/>
            </a:pPr>
            <a:r>
              <a:rPr lang="ja-JP" altLang="en-US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ブルース･クローザー が提案、</a:t>
            </a:r>
            <a:r>
              <a:rPr lang="en-US" altLang="ja-JP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Oxfam</a:t>
            </a:r>
            <a:r>
              <a:rPr lang="ja-JP" altLang="en-US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とともに推進</a:t>
            </a:r>
          </a:p>
          <a:p>
            <a:pPr>
              <a:buNone/>
            </a:pPr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2050" name="Picture 2" descr="Garstang Fairtrade Tow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286124"/>
            <a:ext cx="4071966" cy="3279360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285720" y="3929066"/>
            <a:ext cx="4714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2001.11.22</a:t>
            </a:r>
          </a:p>
          <a:p>
            <a:r>
              <a:rPr lang="ja-JP" altLang="en-US" sz="3200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世界で最初の</a:t>
            </a:r>
            <a:endParaRPr lang="en-US" altLang="ja-JP" sz="3200" dirty="0" smtClean="0">
              <a:solidFill>
                <a:schemeClr val="accent4">
                  <a:lumMod val="50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r>
              <a:rPr lang="ja-JP" altLang="en-US" sz="3200" dirty="0" smtClean="0">
                <a:solidFill>
                  <a:schemeClr val="accent4">
                    <a:lumMod val="5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フェアトレード・タウン登場</a:t>
            </a:r>
            <a:endParaRPr lang="en-US" altLang="ja-JP" sz="3200" dirty="0" smtClean="0">
              <a:solidFill>
                <a:schemeClr val="accent4">
                  <a:lumMod val="50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メトロ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エコロジー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</TotalTime>
  <Words>480</Words>
  <Application>Microsoft Office PowerPoint</Application>
  <PresentationFormat>画面に合わせる (4:3)</PresentationFormat>
  <Paragraphs>101</Paragraphs>
  <Slides>15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テーマ</vt:lpstr>
      <vt:lpstr>スライド 1</vt:lpstr>
      <vt:lpstr>What is “Fairtrade Town”?</vt:lpstr>
      <vt:lpstr>スライド 3</vt:lpstr>
      <vt:lpstr>What is “Fairtrade Town”?</vt:lpstr>
      <vt:lpstr>スライド 5</vt:lpstr>
      <vt:lpstr>スライド 6</vt:lpstr>
      <vt:lpstr>The 5 goals</vt:lpstr>
      <vt:lpstr>スライド 8</vt:lpstr>
      <vt:lpstr>History</vt:lpstr>
      <vt:lpstr>Fairtrade Towns in the world</vt:lpstr>
      <vt:lpstr>Fairtrade Towns in the world</vt:lpstr>
      <vt:lpstr>Problems</vt:lpstr>
      <vt:lpstr>In Japan…</vt:lpstr>
      <vt:lpstr>参考文献</vt:lpstr>
      <vt:lpstr>スライド 15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user</dc:creator>
  <cp:lastModifiedBy>user</cp:lastModifiedBy>
  <cp:revision>93</cp:revision>
  <dcterms:created xsi:type="dcterms:W3CDTF">2010-12-02T17:01:46Z</dcterms:created>
  <dcterms:modified xsi:type="dcterms:W3CDTF">2011-04-08T08:45:42Z</dcterms:modified>
</cp:coreProperties>
</file>