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56" r:id="rId1"/>
  </p:sldMasterIdLst>
  <p:notesMasterIdLst>
    <p:notesMasterId r:id="rId16"/>
  </p:notesMasterIdLst>
  <p:sldIdLst>
    <p:sldId id="256" r:id="rId2"/>
    <p:sldId id="257" r:id="rId3"/>
    <p:sldId id="259" r:id="rId4"/>
    <p:sldId id="258" r:id="rId5"/>
    <p:sldId id="260" r:id="rId6"/>
    <p:sldId id="261" r:id="rId7"/>
    <p:sldId id="271" r:id="rId8"/>
    <p:sldId id="268" r:id="rId9"/>
    <p:sldId id="266" r:id="rId10"/>
    <p:sldId id="267" r:id="rId11"/>
    <p:sldId id="269" r:id="rId12"/>
    <p:sldId id="274" r:id="rId13"/>
    <p:sldId id="270" r:id="rId14"/>
    <p:sldId id="272"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294" autoAdjust="0"/>
    <p:restoredTop sz="86404"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36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24BD9F-E26D-45B1-BB1C-74E815E6B538}" type="datetimeFigureOut">
              <a:rPr kumimoji="1" lang="ja-JP" altLang="en-US" smtClean="0"/>
              <a:pPr/>
              <a:t>2011/4/17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44F789-148A-4DE5-87B9-C29F3F1E829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844F789-148A-4DE5-87B9-C29F3F1E8299}"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844F789-148A-4DE5-87B9-C29F3F1E8299}"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844F789-148A-4DE5-87B9-C29F3F1E8299}" type="slidenum">
              <a:rPr kumimoji="1" lang="ja-JP" altLang="en-US" smtClean="0"/>
              <a:pPr/>
              <a:t>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844F789-148A-4DE5-87B9-C29F3F1E8299}" type="slidenum">
              <a:rPr kumimoji="1" lang="ja-JP" altLang="en-US" smtClean="0"/>
              <a:pPr/>
              <a:t>11</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このページは間違いがあるかも！特に選別・非差別と孤立の危機・変質・弱体化のあたり！！うちも上手く説明できません</a:t>
            </a:r>
            <a:r>
              <a:rPr kumimoji="1" lang="ja-JP" altLang="en-US" dirty="0" err="1" smtClean="0"/>
              <a:t>っ</a:t>
            </a:r>
            <a:endParaRPr kumimoji="1" lang="ja-JP" altLang="en-US" dirty="0"/>
          </a:p>
        </p:txBody>
      </p:sp>
      <p:sp>
        <p:nvSpPr>
          <p:cNvPr id="4" name="スライド番号プレースホルダ 3"/>
          <p:cNvSpPr>
            <a:spLocks noGrp="1"/>
          </p:cNvSpPr>
          <p:nvPr>
            <p:ph type="sldNum" sz="quarter" idx="10"/>
          </p:nvPr>
        </p:nvSpPr>
        <p:spPr/>
        <p:txBody>
          <a:bodyPr/>
          <a:lstStyle/>
          <a:p>
            <a:fld id="{7844F789-148A-4DE5-87B9-C29F3F1E8299}"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869D47E-2EAD-46C4-B288-9CE4EB68228C}" type="datetimeFigureOut">
              <a:rPr kumimoji="1" lang="ja-JP" altLang="en-US" smtClean="0"/>
              <a:pPr/>
              <a:t>2011/4/17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8DCB8BC-149E-475A-BA4B-9C4436AB1EA7}"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9D47E-2EAD-46C4-B288-9CE4EB68228C}" type="datetimeFigureOut">
              <a:rPr kumimoji="1" lang="ja-JP" altLang="en-US" smtClean="0"/>
              <a:pPr/>
              <a:t>2011/4/17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CB8BC-149E-475A-BA4B-9C4436AB1EA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eopletree.co.jp/"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fairtrade-jp.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arbucks.co.jp/"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フェアトレード　青.png"/>
          <p:cNvPicPr>
            <a:picLocks noChangeAspect="1"/>
          </p:cNvPicPr>
          <p:nvPr/>
        </p:nvPicPr>
        <p:blipFill>
          <a:blip r:embed="rId2">
            <a:lum bright="55000"/>
          </a:blip>
          <a:stretch>
            <a:fillRect/>
          </a:stretch>
        </p:blipFill>
        <p:spPr>
          <a:xfrm>
            <a:off x="1428728" y="285728"/>
            <a:ext cx="6357982" cy="6335276"/>
          </a:xfrm>
          <a:prstGeom prst="rect">
            <a:avLst/>
          </a:prstGeom>
        </p:spPr>
      </p:pic>
      <p:sp>
        <p:nvSpPr>
          <p:cNvPr id="2" name="タイトル 1"/>
          <p:cNvSpPr>
            <a:spLocks noGrp="1"/>
          </p:cNvSpPr>
          <p:nvPr>
            <p:ph type="ctrTitle"/>
          </p:nvPr>
        </p:nvSpPr>
        <p:spPr/>
        <p:txBody>
          <a:bodyPr>
            <a:normAutofit/>
          </a:bodyPr>
          <a:lstStyle/>
          <a:p>
            <a:r>
              <a:rPr lang="ja-JP" altLang="en-US" sz="6000" dirty="0">
                <a:solidFill>
                  <a:schemeClr val="tx1">
                    <a:lumMod val="85000"/>
                    <a:lumOff val="15000"/>
                  </a:schemeClr>
                </a:solidFill>
                <a:latin typeface="HGPｺﾞｼｯｸE" pitchFamily="50" charset="-128"/>
                <a:ea typeface="HGPｺﾞｼｯｸE" pitchFamily="50" charset="-128"/>
              </a:rPr>
              <a:t>フェアトレード</a:t>
            </a:r>
            <a:r>
              <a:rPr lang="ja-JP" altLang="en-US" sz="6000" dirty="0" smtClean="0">
                <a:solidFill>
                  <a:schemeClr val="tx1">
                    <a:lumMod val="85000"/>
                    <a:lumOff val="15000"/>
                  </a:schemeClr>
                </a:solidFill>
                <a:latin typeface="HGPｺﾞｼｯｸE" pitchFamily="50" charset="-128"/>
                <a:ea typeface="HGPｺﾞｼｯｸE" pitchFamily="50" charset="-128"/>
              </a:rPr>
              <a:t>に</a:t>
            </a:r>
            <a:r>
              <a:rPr lang="ja-JP" altLang="en-US" sz="6000" dirty="0">
                <a:solidFill>
                  <a:schemeClr val="tx1">
                    <a:lumMod val="85000"/>
                    <a:lumOff val="15000"/>
                  </a:schemeClr>
                </a:solidFill>
                <a:latin typeface="HGPｺﾞｼｯｸE" pitchFamily="50" charset="-128"/>
                <a:ea typeface="HGPｺﾞｼｯｸE" pitchFamily="50" charset="-128"/>
              </a:rPr>
              <a:t>ついて</a:t>
            </a:r>
            <a:endParaRPr kumimoji="1" lang="ja-JP" altLang="en-US" sz="6000" dirty="0">
              <a:solidFill>
                <a:schemeClr val="tx1">
                  <a:lumMod val="85000"/>
                  <a:lumOff val="15000"/>
                </a:schemeClr>
              </a:solidFill>
              <a:latin typeface="HGPｺﾞｼｯｸE" pitchFamily="50" charset="-128"/>
              <a:ea typeface="HGPｺﾞｼｯｸE"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285720" y="357166"/>
            <a:ext cx="2714644" cy="2714644"/>
          </a:xfrm>
          <a:prstGeom prst="ellipse">
            <a:avLst/>
          </a:prstGeom>
          <a:solidFill>
            <a:srgbClr val="FF5050"/>
          </a:solidFill>
          <a:ln>
            <a:noFill/>
          </a:ln>
          <a:effectLst>
            <a:outerShdw blurRad="44450" dist="27940" dir="5400000" algn="ctr">
              <a:srgbClr val="000000">
                <a:alpha val="32000"/>
              </a:srgbClr>
            </a:outerShdw>
            <a:softEdge rad="127000"/>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3200" dirty="0" smtClean="0"/>
              <a:t>深化志向</a:t>
            </a:r>
            <a:endParaRPr lang="en-US" altLang="ja-JP" sz="3200" dirty="0" smtClean="0"/>
          </a:p>
          <a:p>
            <a:pPr algn="ctr"/>
            <a:r>
              <a:rPr lang="ja-JP" altLang="en-US" sz="4400" dirty="0" smtClean="0"/>
              <a:t>連帯型</a:t>
            </a:r>
            <a:endParaRPr lang="en-US" altLang="ja-JP" sz="4400" dirty="0" smtClean="0"/>
          </a:p>
        </p:txBody>
      </p:sp>
      <p:sp>
        <p:nvSpPr>
          <p:cNvPr id="7" name="円/楕円 6"/>
          <p:cNvSpPr/>
          <p:nvPr/>
        </p:nvSpPr>
        <p:spPr>
          <a:xfrm>
            <a:off x="285720" y="3643314"/>
            <a:ext cx="2643206" cy="2643206"/>
          </a:xfrm>
          <a:prstGeom prst="ellipse">
            <a:avLst/>
          </a:prstGeom>
          <a:solidFill>
            <a:srgbClr val="FF5050"/>
          </a:solidFill>
          <a:ln>
            <a:noFill/>
          </a:ln>
          <a:effectLst>
            <a:outerShdw blurRad="44450" dist="27940" dir="5400000" algn="ctr">
              <a:srgbClr val="000000">
                <a:alpha val="32000"/>
              </a:srgbClr>
            </a:outerShdw>
            <a:softEdge rad="127000"/>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3200" dirty="0" smtClean="0"/>
              <a:t>拡大志向</a:t>
            </a:r>
            <a:endParaRPr lang="en-US" altLang="ja-JP" sz="3200" dirty="0" smtClean="0"/>
          </a:p>
          <a:p>
            <a:pPr algn="ctr"/>
            <a:r>
              <a:rPr lang="ja-JP" altLang="en-US" sz="4400" dirty="0" smtClean="0"/>
              <a:t>認証型</a:t>
            </a:r>
            <a:endParaRPr lang="en-US" altLang="ja-JP" sz="4400" dirty="0" smtClean="0"/>
          </a:p>
        </p:txBody>
      </p:sp>
      <p:sp>
        <p:nvSpPr>
          <p:cNvPr id="4" name="テキスト ボックス 3"/>
          <p:cNvSpPr txBox="1"/>
          <p:nvPr/>
        </p:nvSpPr>
        <p:spPr>
          <a:xfrm>
            <a:off x="3143240" y="3643314"/>
            <a:ext cx="5429320" cy="1384995"/>
          </a:xfrm>
          <a:prstGeom prst="rect">
            <a:avLst/>
          </a:prstGeom>
          <a:noFill/>
        </p:spPr>
        <p:txBody>
          <a:bodyPr wrap="square" rtlCol="0">
            <a:spAutoFit/>
          </a:bodyPr>
          <a:lstStyle/>
          <a:p>
            <a:r>
              <a:rPr kumimoji="1" lang="ja-JP" altLang="en-US" sz="2800" b="1" dirty="0" smtClean="0">
                <a:solidFill>
                  <a:srgbClr val="FF5050"/>
                </a:solidFill>
              </a:rPr>
              <a:t>市場において、</a:t>
            </a:r>
            <a:endParaRPr lang="en-US" altLang="ja-JP" sz="2800" b="1" dirty="0" smtClean="0">
              <a:solidFill>
                <a:srgbClr val="FF5050"/>
              </a:solidFill>
            </a:endParaRPr>
          </a:p>
          <a:p>
            <a:r>
              <a:rPr kumimoji="1" lang="ja-JP" altLang="en-US" sz="2800" b="1" dirty="0" smtClean="0">
                <a:solidFill>
                  <a:srgbClr val="FF5050"/>
                </a:solidFill>
              </a:rPr>
              <a:t>より多くの企業</a:t>
            </a:r>
            <a:r>
              <a:rPr lang="ja-JP" altLang="en-US" sz="2800" b="1" dirty="0" smtClean="0">
                <a:solidFill>
                  <a:srgbClr val="FF5050"/>
                </a:solidFill>
              </a:rPr>
              <a:t>・</a:t>
            </a:r>
            <a:r>
              <a:rPr kumimoji="1" lang="ja-JP" altLang="en-US" sz="2800" b="1" dirty="0" smtClean="0">
                <a:solidFill>
                  <a:srgbClr val="FF5050"/>
                </a:solidFill>
              </a:rPr>
              <a:t>消費者の</a:t>
            </a:r>
            <a:r>
              <a:rPr lang="ja-JP" altLang="en-US" sz="2800" b="1" dirty="0" smtClean="0">
                <a:solidFill>
                  <a:srgbClr val="FF5050"/>
                </a:solidFill>
              </a:rPr>
              <a:t>参加、</a:t>
            </a:r>
            <a:endParaRPr lang="en-US" altLang="ja-JP" sz="2800" b="1" dirty="0" smtClean="0">
              <a:solidFill>
                <a:srgbClr val="FF5050"/>
              </a:solidFill>
            </a:endParaRPr>
          </a:p>
          <a:p>
            <a:r>
              <a:rPr lang="ja-JP" altLang="en-US" sz="2800" b="1" dirty="0" smtClean="0">
                <a:solidFill>
                  <a:srgbClr val="FF5050"/>
                </a:solidFill>
              </a:rPr>
              <a:t>より多くの生産者の受益を重視</a:t>
            </a:r>
            <a:endParaRPr lang="en-US" altLang="ja-JP" sz="2800" b="1" dirty="0" smtClean="0">
              <a:solidFill>
                <a:srgbClr val="FF5050"/>
              </a:solidFill>
            </a:endParaRPr>
          </a:p>
        </p:txBody>
      </p:sp>
      <p:sp>
        <p:nvSpPr>
          <p:cNvPr id="6" name="テキスト ボックス 5"/>
          <p:cNvSpPr txBox="1"/>
          <p:nvPr/>
        </p:nvSpPr>
        <p:spPr>
          <a:xfrm>
            <a:off x="3071802" y="357166"/>
            <a:ext cx="5429288" cy="1384995"/>
          </a:xfrm>
          <a:prstGeom prst="rect">
            <a:avLst/>
          </a:prstGeom>
          <a:noFill/>
        </p:spPr>
        <p:txBody>
          <a:bodyPr wrap="square" rtlCol="0">
            <a:spAutoFit/>
          </a:bodyPr>
          <a:lstStyle/>
          <a:p>
            <a:r>
              <a:rPr kumimoji="1" lang="ja-JP" altLang="en-US" sz="2800" b="1" dirty="0" smtClean="0">
                <a:solidFill>
                  <a:srgbClr val="FF5050"/>
                </a:solidFill>
              </a:rPr>
              <a:t>生産者と消費者の連帯といったフェアトレード</a:t>
            </a:r>
            <a:r>
              <a:rPr lang="ja-JP" altLang="en-US" sz="2800" b="1" dirty="0" smtClean="0">
                <a:solidFill>
                  <a:srgbClr val="FF5050"/>
                </a:solidFill>
              </a:rPr>
              <a:t>の</a:t>
            </a:r>
            <a:r>
              <a:rPr kumimoji="1" lang="ja-JP" altLang="en-US" sz="2800" b="1" dirty="0" smtClean="0">
                <a:solidFill>
                  <a:srgbClr val="FF5050"/>
                </a:solidFill>
              </a:rPr>
              <a:t>理念や概念を貫き、</a:t>
            </a:r>
            <a:endParaRPr kumimoji="1" lang="en-US" altLang="ja-JP" sz="2800" b="1" dirty="0" smtClean="0">
              <a:solidFill>
                <a:srgbClr val="FF5050"/>
              </a:solidFill>
            </a:endParaRPr>
          </a:p>
          <a:p>
            <a:r>
              <a:rPr kumimoji="1" lang="ja-JP" altLang="en-US" sz="2800" b="1" dirty="0" smtClean="0">
                <a:solidFill>
                  <a:srgbClr val="FF5050"/>
                </a:solidFill>
              </a:rPr>
              <a:t>利潤よりも人や環境を重視</a:t>
            </a:r>
            <a:endParaRPr kumimoji="1" lang="ja-JP" altLang="en-US" sz="2800" b="1" dirty="0">
              <a:solidFill>
                <a:srgbClr val="FF5050"/>
              </a:solidFill>
            </a:endParaRPr>
          </a:p>
        </p:txBody>
      </p:sp>
      <p:sp>
        <p:nvSpPr>
          <p:cNvPr id="13" name="テキスト ボックス 12"/>
          <p:cNvSpPr txBox="1"/>
          <p:nvPr/>
        </p:nvSpPr>
        <p:spPr>
          <a:xfrm>
            <a:off x="3071802" y="5042118"/>
            <a:ext cx="6072198" cy="1815882"/>
          </a:xfrm>
          <a:prstGeom prst="rect">
            <a:avLst/>
          </a:prstGeom>
          <a:noFill/>
        </p:spPr>
        <p:txBody>
          <a:bodyPr wrap="square" rtlCol="0">
            <a:spAutoFit/>
          </a:bodyPr>
          <a:lstStyle/>
          <a:p>
            <a:r>
              <a:rPr kumimoji="1" lang="ja-JP" altLang="en-US" sz="2800" dirty="0" smtClean="0"/>
              <a:t>  媒  体</a:t>
            </a:r>
            <a:r>
              <a:rPr lang="ja-JP" altLang="en-US" sz="2800" dirty="0" smtClean="0"/>
              <a:t> </a:t>
            </a:r>
            <a:r>
              <a:rPr kumimoji="1" lang="ja-JP" altLang="en-US" sz="2800" b="1" dirty="0" smtClean="0"/>
              <a:t>：</a:t>
            </a:r>
            <a:r>
              <a:rPr kumimoji="1" lang="ja-JP" altLang="en-US" sz="2800" dirty="0" smtClean="0"/>
              <a:t>企業</a:t>
            </a:r>
            <a:endParaRPr lang="en-US" altLang="ja-JP" sz="2800" dirty="0" smtClean="0"/>
          </a:p>
          <a:p>
            <a:r>
              <a:rPr lang="ja-JP" altLang="en-US" sz="2800" dirty="0" smtClean="0"/>
              <a:t>生産者</a:t>
            </a:r>
            <a:r>
              <a:rPr lang="ja-JP" altLang="en-US" sz="2800" b="1" dirty="0" smtClean="0"/>
              <a:t>：</a:t>
            </a:r>
            <a:r>
              <a:rPr lang="ja-JP" altLang="en-US" sz="2800" dirty="0" smtClean="0"/>
              <a:t>中小規模生産者、</a:t>
            </a:r>
            <a:endParaRPr lang="en-US" altLang="ja-JP" sz="2800" dirty="0" smtClean="0"/>
          </a:p>
          <a:p>
            <a:r>
              <a:rPr lang="ja-JP" altLang="en-US" sz="2800" dirty="0" smtClean="0"/>
              <a:t>　　　　　　　農園・工場労働者</a:t>
            </a:r>
            <a:endParaRPr lang="en-US" altLang="ja-JP" sz="2800" dirty="0" smtClean="0"/>
          </a:p>
          <a:p>
            <a:r>
              <a:rPr kumimoji="1" lang="ja-JP" altLang="en-US" sz="2800" dirty="0" smtClean="0"/>
              <a:t>　　　　　</a:t>
            </a:r>
            <a:endParaRPr kumimoji="1" lang="ja-JP" altLang="en-US" sz="2800" dirty="0"/>
          </a:p>
        </p:txBody>
      </p:sp>
      <p:sp>
        <p:nvSpPr>
          <p:cNvPr id="8" name="テキスト ボックス 7"/>
          <p:cNvSpPr txBox="1"/>
          <p:nvPr/>
        </p:nvSpPr>
        <p:spPr>
          <a:xfrm>
            <a:off x="3071802" y="1785926"/>
            <a:ext cx="5715008" cy="1384995"/>
          </a:xfrm>
          <a:prstGeom prst="rect">
            <a:avLst/>
          </a:prstGeom>
          <a:noFill/>
        </p:spPr>
        <p:txBody>
          <a:bodyPr wrap="square" rtlCol="0">
            <a:spAutoFit/>
          </a:bodyPr>
          <a:lstStyle/>
          <a:p>
            <a:r>
              <a:rPr kumimoji="1" lang="ja-JP" altLang="en-US" sz="2800" dirty="0" smtClean="0"/>
              <a:t> 媒  体 </a:t>
            </a:r>
            <a:r>
              <a:rPr kumimoji="1" lang="ja-JP" altLang="en-US" sz="2800" b="1" dirty="0" smtClean="0"/>
              <a:t>：</a:t>
            </a:r>
            <a:r>
              <a:rPr kumimoji="1" lang="ja-JP" altLang="en-US" sz="2800" dirty="0" smtClean="0"/>
              <a:t>ＡＴＯ、フェアトレード・ショップ</a:t>
            </a:r>
            <a:endParaRPr kumimoji="1" lang="en-US" altLang="ja-JP" sz="2800" dirty="0" smtClean="0"/>
          </a:p>
          <a:p>
            <a:r>
              <a:rPr lang="ja-JP" altLang="en-US" sz="2800" dirty="0" smtClean="0"/>
              <a:t>生産者</a:t>
            </a:r>
            <a:r>
              <a:rPr lang="ja-JP" altLang="en-US" sz="2800" b="1" dirty="0" smtClean="0"/>
              <a:t>：</a:t>
            </a:r>
            <a:r>
              <a:rPr lang="ja-JP" altLang="en-US" sz="2800" dirty="0" smtClean="0"/>
              <a:t>不利な立場の生産者、</a:t>
            </a:r>
            <a:endParaRPr lang="en-US" altLang="ja-JP" sz="2800" dirty="0" smtClean="0"/>
          </a:p>
          <a:p>
            <a:r>
              <a:rPr kumimoji="1" lang="ja-JP" altLang="en-US" sz="2800" dirty="0" smtClean="0"/>
              <a:t>　　　　　 　</a:t>
            </a:r>
            <a:r>
              <a:rPr lang="ja-JP" altLang="en-US" sz="2800" dirty="0" smtClean="0"/>
              <a:t>手工芸品生産者</a:t>
            </a:r>
            <a:endParaRPr kumimoji="1"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anim calcmode="lin" valueType="num">
                                      <p:cBhvr>
                                        <p:cTn id="19" dur="500" fill="hold"/>
                                        <p:tgtEl>
                                          <p:spTgt spid="4"/>
                                        </p:tgtEl>
                                        <p:attrNameLst>
                                          <p:attrName>ppt_x</p:attrName>
                                        </p:attrNameLst>
                                      </p:cBhvr>
                                      <p:tavLst>
                                        <p:tav tm="0">
                                          <p:val>
                                            <p:strVal val="#ppt_x"/>
                                          </p:val>
                                        </p:tav>
                                        <p:tav tm="100000">
                                          <p:val>
                                            <p:strVal val="#ppt_x"/>
                                          </p:val>
                                        </p:tav>
                                      </p:tavLst>
                                    </p:anim>
                                    <p:anim calcmode="lin" valueType="num">
                                      <p:cBhvr>
                                        <p:cTn id="20"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3"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descr="フェアトレード　青.png"/>
          <p:cNvPicPr>
            <a:picLocks noChangeAspect="1"/>
          </p:cNvPicPr>
          <p:nvPr/>
        </p:nvPicPr>
        <p:blipFill>
          <a:blip r:embed="rId3">
            <a:lum bright="55000"/>
          </a:blip>
          <a:stretch>
            <a:fillRect/>
          </a:stretch>
        </p:blipFill>
        <p:spPr>
          <a:xfrm>
            <a:off x="1428728" y="285728"/>
            <a:ext cx="6357982" cy="6335276"/>
          </a:xfrm>
          <a:prstGeom prst="rect">
            <a:avLst/>
          </a:prstGeom>
        </p:spPr>
      </p:pic>
      <p:sp>
        <p:nvSpPr>
          <p:cNvPr id="3" name="タイトル 2"/>
          <p:cNvSpPr>
            <a:spLocks noGrp="1"/>
          </p:cNvSpPr>
          <p:nvPr>
            <p:ph type="title"/>
          </p:nvPr>
        </p:nvSpPr>
        <p:spPr/>
        <p:txBody>
          <a:bodyPr/>
          <a:lstStyle/>
          <a:p>
            <a:r>
              <a:rPr lang="ja-JP" altLang="en-US" b="1" dirty="0" smtClean="0"/>
              <a:t>フェアトレードの問題点</a:t>
            </a:r>
            <a:endParaRPr kumimoji="1" lang="ja-JP" altLang="en-US" b="1" dirty="0"/>
          </a:p>
        </p:txBody>
      </p:sp>
      <p:sp>
        <p:nvSpPr>
          <p:cNvPr id="4" name="コンテンツ プレースホルダ 3"/>
          <p:cNvSpPr>
            <a:spLocks noGrp="1"/>
          </p:cNvSpPr>
          <p:nvPr>
            <p:ph sz="half" idx="1"/>
          </p:nvPr>
        </p:nvSpPr>
        <p:spPr>
          <a:xfrm>
            <a:off x="500034" y="1500174"/>
            <a:ext cx="7858180" cy="2643206"/>
          </a:xfrm>
          <a:ln w="6350">
            <a:noFill/>
            <a:prstDash val="lgDashDot"/>
          </a:ln>
        </p:spPr>
        <p:txBody>
          <a:bodyPr>
            <a:normAutofit/>
          </a:bodyPr>
          <a:lstStyle/>
          <a:p>
            <a:pPr>
              <a:buNone/>
            </a:pPr>
            <a:r>
              <a:rPr lang="en-US" altLang="ja-JP" sz="3200" dirty="0" smtClean="0"/>
              <a:t>〈</a:t>
            </a:r>
            <a:r>
              <a:rPr lang="ja-JP" altLang="en-US" sz="3200" dirty="0" smtClean="0"/>
              <a:t>連帯型</a:t>
            </a:r>
            <a:r>
              <a:rPr lang="en-US" altLang="ja-JP" sz="3200" dirty="0" smtClean="0"/>
              <a:t>〉</a:t>
            </a:r>
          </a:p>
          <a:p>
            <a:pPr>
              <a:buNone/>
            </a:pPr>
            <a:r>
              <a:rPr kumimoji="1" lang="ja-JP" altLang="en-US" sz="3200" dirty="0" smtClean="0"/>
              <a:t>・一握りの生産者だけが対象</a:t>
            </a:r>
            <a:endParaRPr lang="en-US" altLang="ja-JP" sz="3200" dirty="0" smtClean="0"/>
          </a:p>
          <a:p>
            <a:pPr>
              <a:buNone/>
            </a:pPr>
            <a:r>
              <a:rPr lang="ja-JP" altLang="en-US" sz="3200" dirty="0" smtClean="0"/>
              <a:t>・チャリティ的活動→支援する者</a:t>
            </a:r>
            <a:r>
              <a:rPr lang="en-US" altLang="ja-JP" sz="3200" dirty="0" smtClean="0"/>
              <a:t>/</a:t>
            </a:r>
            <a:r>
              <a:rPr lang="ja-JP" altLang="en-US" sz="3200" dirty="0" smtClean="0"/>
              <a:t>される者</a:t>
            </a:r>
            <a:endParaRPr lang="en-US" altLang="ja-JP" sz="3200" dirty="0" smtClean="0"/>
          </a:p>
          <a:p>
            <a:pPr>
              <a:buNone/>
            </a:pPr>
            <a:r>
              <a:rPr lang="ja-JP" altLang="en-US" sz="3200" dirty="0" smtClean="0"/>
              <a:t>・生産者に対し過保護な取り組み</a:t>
            </a:r>
            <a:endParaRPr lang="en-US" altLang="ja-JP" sz="3200" dirty="0" smtClean="0"/>
          </a:p>
          <a:p>
            <a:pPr>
              <a:buNone/>
            </a:pPr>
            <a:endParaRPr lang="en-US" altLang="ja-JP" sz="3200" dirty="0" smtClean="0"/>
          </a:p>
          <a:p>
            <a:pPr algn="ctr">
              <a:buNone/>
            </a:pPr>
            <a:endParaRPr kumimoji="1" lang="ja-JP" altLang="en-US" sz="3200" dirty="0"/>
          </a:p>
        </p:txBody>
      </p:sp>
      <p:sp>
        <p:nvSpPr>
          <p:cNvPr id="5" name="コンテンツ プレースホルダ 4"/>
          <p:cNvSpPr>
            <a:spLocks noGrp="1"/>
          </p:cNvSpPr>
          <p:nvPr>
            <p:ph sz="half" idx="2"/>
          </p:nvPr>
        </p:nvSpPr>
        <p:spPr>
          <a:xfrm>
            <a:off x="571472" y="4000505"/>
            <a:ext cx="7429552" cy="2857496"/>
          </a:xfrm>
          <a:ln w="3175">
            <a:noFill/>
            <a:prstDash val="lgDashDot"/>
          </a:ln>
        </p:spPr>
        <p:txBody>
          <a:bodyPr>
            <a:normAutofit/>
          </a:bodyPr>
          <a:lstStyle/>
          <a:p>
            <a:pPr>
              <a:buNone/>
            </a:pPr>
            <a:r>
              <a:rPr kumimoji="1" lang="en-US" altLang="ja-JP" sz="3200" dirty="0" smtClean="0"/>
              <a:t>〈</a:t>
            </a:r>
            <a:r>
              <a:rPr kumimoji="1" lang="ja-JP" altLang="en-US" sz="3200" dirty="0" smtClean="0"/>
              <a:t>認証型</a:t>
            </a:r>
            <a:r>
              <a:rPr kumimoji="1" lang="en-US" altLang="ja-JP" sz="3200" dirty="0" smtClean="0"/>
              <a:t>〉</a:t>
            </a:r>
            <a:endParaRPr lang="en-US" altLang="ja-JP" sz="3200" dirty="0" smtClean="0"/>
          </a:p>
          <a:p>
            <a:pPr>
              <a:buNone/>
            </a:pPr>
            <a:r>
              <a:rPr lang="ja-JP" altLang="en-US" sz="3200" dirty="0" smtClean="0"/>
              <a:t>・“基準”というハードル</a:t>
            </a:r>
            <a:endParaRPr lang="en-US" altLang="ja-JP" sz="3200" dirty="0" smtClean="0"/>
          </a:p>
          <a:p>
            <a:pPr>
              <a:buNone/>
            </a:pPr>
            <a:r>
              <a:rPr lang="ja-JP" altLang="en-US" sz="3200" dirty="0" smtClean="0"/>
              <a:t>・無機質なメカニズム</a:t>
            </a:r>
            <a:endParaRPr lang="en-US" altLang="ja-JP" sz="3200" dirty="0" smtClean="0"/>
          </a:p>
          <a:p>
            <a:pPr>
              <a:buNone/>
            </a:pPr>
            <a:r>
              <a:rPr lang="ja-JP" altLang="en-US" sz="3200" dirty="0" smtClean="0"/>
              <a:t>・生産者の声が希薄の認証基準</a:t>
            </a:r>
            <a:endParaRPr lang="en-US" altLang="ja-JP" sz="3200" dirty="0" smtClean="0"/>
          </a:p>
          <a:p>
            <a:pPr>
              <a:buNone/>
            </a:pPr>
            <a:endParaRPr lang="en-US" altLang="ja-JP" sz="3200" dirty="0" smtClean="0"/>
          </a:p>
          <a:p>
            <a:pPr>
              <a:buNone/>
            </a:pPr>
            <a:endParaRPr lang="en-US" altLang="ja-JP" sz="3200" dirty="0" smtClean="0"/>
          </a:p>
          <a:p>
            <a:pPr>
              <a:buNone/>
            </a:pPr>
            <a:endParaRPr lang="en-US" altLang="ja-JP"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nvGraphicFramePr>
        <p:xfrm>
          <a:off x="357158" y="642918"/>
          <a:ext cx="8358246" cy="5429288"/>
        </p:xfrm>
        <a:graphic>
          <a:graphicData uri="http://schemas.openxmlformats.org/drawingml/2006/table">
            <a:tbl>
              <a:tblPr firstRow="1" bandRow="1">
                <a:tableStyleId>{3B4B98B0-60AC-42C2-AFA5-B58CD77FA1E5}</a:tableStyleId>
              </a:tblPr>
              <a:tblGrid>
                <a:gridCol w="4286280"/>
                <a:gridCol w="4071966"/>
              </a:tblGrid>
              <a:tr h="6905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400" b="0" dirty="0" smtClean="0">
                          <a:solidFill>
                            <a:schemeClr val="bg1"/>
                          </a:solidFill>
                        </a:rPr>
                        <a:t>連帯型</a:t>
                      </a:r>
                      <a:r>
                        <a:rPr kumimoji="1" lang="en-US" altLang="ja-JP" sz="4400" b="0" dirty="0" smtClean="0">
                          <a:solidFill>
                            <a:schemeClr val="bg1"/>
                          </a:solidFill>
                        </a:rPr>
                        <a:t>(</a:t>
                      </a:r>
                      <a:r>
                        <a:rPr kumimoji="1" lang="ja-JP" altLang="en-US" sz="4400" b="0" dirty="0" smtClean="0">
                          <a:solidFill>
                            <a:schemeClr val="bg1"/>
                          </a:solidFill>
                        </a:rPr>
                        <a:t>深化</a:t>
                      </a:r>
                      <a:r>
                        <a:rPr kumimoji="1" lang="en-US" altLang="ja-JP" sz="4400" b="0" dirty="0" smtClean="0">
                          <a:solidFill>
                            <a:schemeClr val="bg1"/>
                          </a:solidFill>
                        </a:rPr>
                        <a:t>)</a:t>
                      </a:r>
                      <a:endParaRPr kumimoji="1" lang="ja-JP" altLang="en-US" sz="4400" b="0" dirty="0" smtClean="0">
                        <a:solidFill>
                          <a:schemeClr val="bg1"/>
                        </a:solidFill>
                      </a:endParaRPr>
                    </a:p>
                  </a:txBody>
                  <a:tcP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400" b="0" dirty="0" smtClean="0">
                          <a:solidFill>
                            <a:schemeClr val="bg1"/>
                          </a:solidFill>
                        </a:rPr>
                        <a:t>認証型</a:t>
                      </a:r>
                      <a:r>
                        <a:rPr kumimoji="1" lang="en-US" altLang="ja-JP" sz="4400" b="0" dirty="0" smtClean="0">
                          <a:solidFill>
                            <a:schemeClr val="bg1"/>
                          </a:solidFill>
                        </a:rPr>
                        <a:t>(</a:t>
                      </a:r>
                      <a:r>
                        <a:rPr kumimoji="1" lang="ja-JP" altLang="en-US" sz="4400" b="0" dirty="0" smtClean="0">
                          <a:solidFill>
                            <a:schemeClr val="bg1"/>
                          </a:solidFill>
                        </a:rPr>
                        <a:t>拡大</a:t>
                      </a:r>
                      <a:r>
                        <a:rPr kumimoji="1" lang="en-US" altLang="ja-JP" sz="4400" b="0" dirty="0" smtClean="0">
                          <a:solidFill>
                            <a:schemeClr val="bg1"/>
                          </a:solidFill>
                        </a:rPr>
                        <a:t>)</a:t>
                      </a:r>
                      <a:endParaRPr kumimoji="1" lang="ja-JP" altLang="en-US" sz="4400" b="0" dirty="0" smtClean="0">
                        <a:solidFill>
                          <a:schemeClr val="bg1"/>
                        </a:solidFill>
                      </a:endParaRPr>
                    </a:p>
                  </a:txBody>
                  <a:tcP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r>
              <a:tr h="809636">
                <a:tc>
                  <a:txBody>
                    <a:bodyPr/>
                    <a:lstStyle/>
                    <a:p>
                      <a:pPr algn="ctr">
                        <a:lnSpc>
                          <a:spcPct val="100000"/>
                        </a:lnSpc>
                      </a:pPr>
                      <a:r>
                        <a:rPr kumimoji="1" lang="ja-JP" altLang="en-US" sz="3600" dirty="0" smtClean="0"/>
                        <a:t>質の追求</a:t>
                      </a:r>
                      <a:endParaRPr kumimoji="1" lang="en-US" altLang="ja-JP" sz="3600" dirty="0" smtClean="0"/>
                    </a:p>
                  </a:txBody>
                  <a:tcPr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60000"/>
                        <a:lumOff val="40000"/>
                        <a:alpha val="20000"/>
                      </a:schemeClr>
                    </a:solidFill>
                  </a:tcPr>
                </a:tc>
                <a:tc>
                  <a:txBody>
                    <a:bodyPr/>
                    <a:lstStyle/>
                    <a:p>
                      <a:pPr algn="ctr">
                        <a:lnSpc>
                          <a:spcPct val="100000"/>
                        </a:lnSpc>
                      </a:pPr>
                      <a:r>
                        <a:rPr kumimoji="1" lang="ja-JP" altLang="en-US" sz="3600" dirty="0" smtClean="0"/>
                        <a:t>量の追求</a:t>
                      </a:r>
                      <a:endParaRPr kumimoji="1" lang="ja-JP" altLang="en-US" sz="3600" dirty="0"/>
                    </a:p>
                  </a:txBody>
                  <a:tcPr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60000"/>
                        <a:lumOff val="40000"/>
                        <a:alpha val="20000"/>
                      </a:schemeClr>
                    </a:solidFill>
                  </a:tcPr>
                </a:tc>
              </a:tr>
              <a:tr h="857256">
                <a:tc>
                  <a:txBody>
                    <a:bodyPr/>
                    <a:lstStyle/>
                    <a:p>
                      <a:pPr algn="ctr">
                        <a:lnSpc>
                          <a:spcPct val="100000"/>
                        </a:lnSpc>
                      </a:pPr>
                      <a:r>
                        <a:rPr lang="ja-JP" altLang="en-US" sz="3600" dirty="0" smtClean="0"/>
                        <a:t>選別</a:t>
                      </a:r>
                      <a:r>
                        <a:rPr lang="en-US" altLang="ja-JP" sz="3600" dirty="0" smtClean="0"/>
                        <a:t>(</a:t>
                      </a:r>
                      <a:r>
                        <a:rPr lang="ja-JP" altLang="en-US" sz="3600" dirty="0" smtClean="0"/>
                        <a:t>対象を限定</a:t>
                      </a:r>
                      <a:r>
                        <a:rPr lang="en-US" altLang="ja-JP" sz="3600" dirty="0" smtClean="0"/>
                        <a:t>)</a:t>
                      </a:r>
                      <a:endParaRPr kumimoji="1" lang="ja-JP" altLang="en-US" sz="3600" dirty="0" smtClean="0"/>
                    </a:p>
                  </a:txBody>
                  <a:tcPr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dirty="0" smtClean="0"/>
                        <a:t>非差別</a:t>
                      </a:r>
                    </a:p>
                  </a:txBody>
                  <a:tcPr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928694">
                <a:tc>
                  <a:txBody>
                    <a:bodyPr/>
                    <a:lstStyle/>
                    <a:p>
                      <a:pPr algn="ctr">
                        <a:lnSpc>
                          <a:spcPct val="100000"/>
                        </a:lnSpc>
                      </a:pPr>
                      <a:r>
                        <a:rPr kumimoji="1" lang="ja-JP" altLang="en-US" sz="3600" dirty="0" smtClean="0"/>
                        <a:t>力の弱い生産者</a:t>
                      </a:r>
                      <a:endParaRPr kumimoji="1" lang="ja-JP" altLang="en-US" sz="3600" dirty="0"/>
                    </a:p>
                  </a:txBody>
                  <a:tcPr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60000"/>
                        <a:lumOff val="40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dirty="0" smtClean="0"/>
                        <a:t>力をつけた生産者</a:t>
                      </a:r>
                    </a:p>
                  </a:txBody>
                  <a:tcPr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60000"/>
                        <a:lumOff val="40000"/>
                        <a:alpha val="20000"/>
                      </a:schemeClr>
                    </a:solidFill>
                  </a:tcPr>
                </a:tc>
              </a:tr>
              <a:tr h="1071570">
                <a:tc>
                  <a:txBody>
                    <a:bodyPr/>
                    <a:lstStyle/>
                    <a:p>
                      <a:pPr algn="ctr">
                        <a:lnSpc>
                          <a:spcPct val="100000"/>
                        </a:lnSpc>
                      </a:pPr>
                      <a:r>
                        <a:rPr kumimoji="1" lang="ja-JP" altLang="en-US" sz="3600" dirty="0" smtClean="0"/>
                        <a:t>生産者より</a:t>
                      </a:r>
                      <a:r>
                        <a:rPr kumimoji="1" lang="en-US" altLang="ja-JP" sz="3600" dirty="0" smtClean="0"/>
                        <a:t>(</a:t>
                      </a:r>
                      <a:r>
                        <a:rPr kumimoji="1" lang="ja-JP" altLang="en-US" sz="3600" dirty="0" smtClean="0"/>
                        <a:t>運動</a:t>
                      </a:r>
                      <a:r>
                        <a:rPr kumimoji="1" lang="en-US" altLang="ja-JP" sz="3600" dirty="0" smtClean="0"/>
                        <a:t>)</a:t>
                      </a:r>
                      <a:endParaRPr kumimoji="1" lang="ja-JP" altLang="en-US" sz="3600" dirty="0"/>
                    </a:p>
                  </a:txBody>
                  <a:tcPr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dirty="0" smtClean="0"/>
                        <a:t>消費者より</a:t>
                      </a:r>
                      <a:r>
                        <a:rPr kumimoji="1" lang="en-US" altLang="ja-JP" sz="3600" dirty="0" smtClean="0"/>
                        <a:t>(</a:t>
                      </a:r>
                      <a:r>
                        <a:rPr kumimoji="1" lang="ja-JP" altLang="en-US" sz="3600" dirty="0" smtClean="0"/>
                        <a:t>事業</a:t>
                      </a:r>
                      <a:r>
                        <a:rPr kumimoji="1" lang="en-US" altLang="ja-JP" sz="3600" dirty="0" smtClean="0"/>
                        <a:t>)</a:t>
                      </a:r>
                      <a:endParaRPr kumimoji="1" lang="ja-JP" altLang="en-US" sz="3600" dirty="0" smtClean="0"/>
                    </a:p>
                  </a:txBody>
                  <a:tcPr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10001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dirty="0" smtClean="0"/>
                        <a:t>孤立の危機</a:t>
                      </a:r>
                    </a:p>
                  </a:txBody>
                  <a:tcPr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60000"/>
                        <a:lumOff val="40000"/>
                        <a:alpha val="2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3600" dirty="0" smtClean="0"/>
                        <a:t>変質・弱体化の危機</a:t>
                      </a:r>
                    </a:p>
                  </a:txBody>
                  <a:tcPr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accent1">
                        <a:lumMod val="60000"/>
                        <a:lumOff val="40000"/>
                        <a:alpha val="2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フェアトレード　青.png"/>
          <p:cNvPicPr>
            <a:picLocks noChangeAspect="1"/>
          </p:cNvPicPr>
          <p:nvPr/>
        </p:nvPicPr>
        <p:blipFill>
          <a:blip r:embed="rId2">
            <a:lum bright="55000"/>
          </a:blip>
          <a:stretch>
            <a:fillRect/>
          </a:stretch>
        </p:blipFill>
        <p:spPr>
          <a:xfrm>
            <a:off x="1500166" y="285728"/>
            <a:ext cx="6357982" cy="6335276"/>
          </a:xfrm>
          <a:prstGeom prst="rect">
            <a:avLst/>
          </a:prstGeom>
        </p:spPr>
      </p:pic>
      <p:sp>
        <p:nvSpPr>
          <p:cNvPr id="2" name="タイトル 1"/>
          <p:cNvSpPr>
            <a:spLocks noGrp="1"/>
          </p:cNvSpPr>
          <p:nvPr>
            <p:ph type="title"/>
          </p:nvPr>
        </p:nvSpPr>
        <p:spPr/>
        <p:txBody>
          <a:bodyPr/>
          <a:lstStyle/>
          <a:p>
            <a:r>
              <a:rPr kumimoji="1" lang="ja-JP" altLang="en-US" b="1" dirty="0" smtClean="0"/>
              <a:t>解決策</a:t>
            </a:r>
            <a:endParaRPr kumimoji="1" lang="ja-JP" altLang="en-US" b="1" dirty="0"/>
          </a:p>
        </p:txBody>
      </p:sp>
      <p:sp>
        <p:nvSpPr>
          <p:cNvPr id="5" name="コンテンツ プレースホルダ 4"/>
          <p:cNvSpPr>
            <a:spLocks noGrp="1"/>
          </p:cNvSpPr>
          <p:nvPr>
            <p:ph idx="1"/>
          </p:nvPr>
        </p:nvSpPr>
        <p:spPr/>
        <p:txBody>
          <a:bodyPr>
            <a:normAutofit/>
          </a:bodyPr>
          <a:lstStyle/>
          <a:p>
            <a:pPr algn="ctr">
              <a:buNone/>
            </a:pPr>
            <a:r>
              <a:rPr kumimoji="1" lang="ja-JP" altLang="en-US" dirty="0" smtClean="0"/>
              <a:t>連帯型と認証型、互いの長所を生かす！</a:t>
            </a:r>
            <a:endParaRPr kumimoji="1" lang="en-US" altLang="ja-JP" dirty="0" smtClean="0"/>
          </a:p>
          <a:p>
            <a:pPr>
              <a:buNone/>
            </a:pPr>
            <a:endParaRPr lang="en-US" altLang="ja-JP" dirty="0" smtClean="0"/>
          </a:p>
          <a:p>
            <a:pPr>
              <a:buNone/>
            </a:pPr>
            <a:r>
              <a:rPr kumimoji="1" lang="ja-JP" altLang="en-US" dirty="0" smtClean="0"/>
              <a:t>連帯型と認証型の融和</a:t>
            </a:r>
            <a:r>
              <a:rPr lang="ja-JP" altLang="en-US" dirty="0" smtClean="0"/>
              <a:t>と協働・・・</a:t>
            </a:r>
            <a:endParaRPr lang="en-US" altLang="ja-JP" dirty="0" smtClean="0"/>
          </a:p>
          <a:p>
            <a:pPr>
              <a:buNone/>
            </a:pPr>
            <a:r>
              <a:rPr lang="ja-JP" altLang="en-US" dirty="0" smtClean="0"/>
              <a:t>　・企業の認証・監査に</a:t>
            </a:r>
            <a:r>
              <a:rPr lang="en-US" altLang="ja-JP" dirty="0" smtClean="0"/>
              <a:t>NGO</a:t>
            </a:r>
            <a:r>
              <a:rPr lang="ja-JP" altLang="en-US" dirty="0" smtClean="0"/>
              <a:t>を関わらせる</a:t>
            </a:r>
            <a:endParaRPr lang="en-US" altLang="ja-JP" dirty="0" smtClean="0"/>
          </a:p>
          <a:p>
            <a:pPr>
              <a:buNone/>
            </a:pPr>
            <a:r>
              <a:rPr lang="ja-JP" altLang="en-US" dirty="0" smtClean="0"/>
              <a:t>　・認証型が小規模生産者を応援する</a:t>
            </a:r>
            <a:endParaRPr lang="en-US" altLang="ja-JP" dirty="0" smtClean="0"/>
          </a:p>
          <a:p>
            <a:pPr>
              <a:buNone/>
            </a:pPr>
            <a:r>
              <a:rPr lang="ja-JP" altLang="en-US" dirty="0" smtClean="0"/>
              <a:t>　・農園・工場労働者の経営参加を促進する</a:t>
            </a:r>
            <a:endParaRPr lang="en-US" altLang="ja-JP" dirty="0" smtClean="0"/>
          </a:p>
          <a:p>
            <a:pPr>
              <a:buNone/>
            </a:pP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000"/>
                                        <p:tgtEl>
                                          <p:spTgt spid="5">
                                            <p:txEl>
                                              <p:pRg st="2" end="2"/>
                                            </p:txEl>
                                          </p:spTgt>
                                        </p:tgtEl>
                                      </p:cBhvr>
                                    </p:animEffect>
                                    <p:anim calcmode="lin" valueType="num">
                                      <p:cBhvr>
                                        <p:cTn id="1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フェアトレード　青.png"/>
          <p:cNvPicPr>
            <a:picLocks noChangeAspect="1"/>
          </p:cNvPicPr>
          <p:nvPr/>
        </p:nvPicPr>
        <p:blipFill>
          <a:blip r:embed="rId2">
            <a:lum bright="55000"/>
          </a:blip>
          <a:stretch>
            <a:fillRect/>
          </a:stretch>
        </p:blipFill>
        <p:spPr>
          <a:xfrm>
            <a:off x="1428728" y="285728"/>
            <a:ext cx="6357982" cy="6335276"/>
          </a:xfrm>
          <a:prstGeom prst="rect">
            <a:avLst/>
          </a:prstGeom>
        </p:spPr>
      </p:pic>
      <p:sp>
        <p:nvSpPr>
          <p:cNvPr id="2" name="タイトル 1"/>
          <p:cNvSpPr>
            <a:spLocks noGrp="1"/>
          </p:cNvSpPr>
          <p:nvPr>
            <p:ph type="title"/>
          </p:nvPr>
        </p:nvSpPr>
        <p:spPr/>
        <p:txBody>
          <a:bodyPr>
            <a:normAutofit/>
          </a:bodyPr>
          <a:lstStyle/>
          <a:p>
            <a:r>
              <a:rPr lang="ja-JP" altLang="en-US" b="1" dirty="0" smtClean="0"/>
              <a:t>参考文献</a:t>
            </a:r>
            <a:endParaRPr kumimoji="1" lang="ja-JP" altLang="en-US" b="1" dirty="0"/>
          </a:p>
        </p:txBody>
      </p:sp>
      <p:sp>
        <p:nvSpPr>
          <p:cNvPr id="3" name="コンテンツ プレースホルダ 2"/>
          <p:cNvSpPr>
            <a:spLocks noGrp="1"/>
          </p:cNvSpPr>
          <p:nvPr>
            <p:ph idx="1"/>
          </p:nvPr>
        </p:nvSpPr>
        <p:spPr/>
        <p:txBody>
          <a:bodyPr>
            <a:normAutofit/>
          </a:bodyPr>
          <a:lstStyle/>
          <a:p>
            <a:r>
              <a:rPr lang="ja-JP" altLang="en-US" dirty="0" smtClean="0"/>
              <a:t>渡辺龍也</a:t>
            </a:r>
            <a:r>
              <a:rPr lang="en-US" altLang="ja-JP" dirty="0" smtClean="0"/>
              <a:t>『</a:t>
            </a:r>
            <a:r>
              <a:rPr lang="ja-JP" altLang="en-US" dirty="0" smtClean="0"/>
              <a:t>フェアトレード学</a:t>
            </a:r>
            <a:r>
              <a:rPr lang="en-US" altLang="ja-JP" dirty="0" smtClean="0"/>
              <a:t>』</a:t>
            </a:r>
            <a:r>
              <a:rPr lang="ja-JP" altLang="en-US" dirty="0" smtClean="0"/>
              <a:t>　</a:t>
            </a:r>
            <a:r>
              <a:rPr lang="en-US" altLang="ja-JP" dirty="0" smtClean="0"/>
              <a:t>(2010)  </a:t>
            </a:r>
            <a:r>
              <a:rPr lang="ja-JP" altLang="en-US" dirty="0" smtClean="0"/>
              <a:t>新評論</a:t>
            </a:r>
            <a:endParaRPr lang="en-US" altLang="ja-JP" dirty="0" smtClean="0"/>
          </a:p>
          <a:p>
            <a:r>
              <a:rPr lang="en-US" altLang="ja-JP" dirty="0" smtClean="0"/>
              <a:t>People Tree</a:t>
            </a:r>
          </a:p>
          <a:p>
            <a:pPr>
              <a:buNone/>
            </a:pPr>
            <a:r>
              <a:rPr lang="en-US" altLang="ja-JP" dirty="0" smtClean="0"/>
              <a:t>     (</a:t>
            </a:r>
            <a:r>
              <a:rPr lang="en-US" altLang="ja-JP" dirty="0" smtClean="0">
                <a:hlinkClick r:id="rId3"/>
              </a:rPr>
              <a:t>http://www.peopletree.co.jp</a:t>
            </a:r>
            <a:r>
              <a:rPr lang="en-US" altLang="ja-JP" dirty="0" smtClean="0"/>
              <a:t>)</a:t>
            </a:r>
          </a:p>
          <a:p>
            <a:r>
              <a:rPr lang="ja-JP" altLang="en-US" dirty="0" smtClean="0"/>
              <a:t>フェアトレード・ラベル・ジャパン</a:t>
            </a:r>
            <a:endParaRPr lang="en-US" altLang="ja-JP" dirty="0" smtClean="0"/>
          </a:p>
          <a:p>
            <a:pPr>
              <a:buNone/>
            </a:pPr>
            <a:r>
              <a:rPr lang="ja-JP" altLang="en-US" dirty="0" smtClean="0"/>
              <a:t>　　</a:t>
            </a:r>
            <a:r>
              <a:rPr lang="en-US" altLang="ja-JP" dirty="0" smtClean="0"/>
              <a:t>(</a:t>
            </a:r>
            <a:r>
              <a:rPr lang="en-US" altLang="ja-JP" dirty="0" smtClean="0">
                <a:hlinkClick r:id="rId4"/>
              </a:rPr>
              <a:t>http://www.fairtrade-jp.org/</a:t>
            </a:r>
            <a:r>
              <a:rPr lang="en-US" altLang="ja-JP" dirty="0" smtClean="0"/>
              <a:t>)</a:t>
            </a:r>
          </a:p>
          <a:p>
            <a:r>
              <a:rPr lang="en-US" altLang="ja-JP" dirty="0" smtClean="0"/>
              <a:t>al</a:t>
            </a:r>
            <a:r>
              <a:rPr lang="ja-JP" altLang="en-US" dirty="0" err="1" smtClean="0"/>
              <a:t>さんの</a:t>
            </a:r>
            <a:r>
              <a:rPr lang="ja-JP" altLang="en-US" dirty="0" smtClean="0"/>
              <a:t>資料　　　　　　　　　　</a:t>
            </a:r>
            <a:r>
              <a:rPr lang="en-US" altLang="ja-JP" dirty="0" smtClean="0"/>
              <a:t>etc</a:t>
            </a:r>
            <a:endParaRPr lang="ja-JP" altLang="en-US" dirty="0" smtClean="0"/>
          </a:p>
          <a:p>
            <a:pPr>
              <a:buNone/>
            </a:pPr>
            <a:endParaRPr kumimoji="1"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フェアトレード　青.png"/>
          <p:cNvPicPr>
            <a:picLocks noChangeAspect="1"/>
          </p:cNvPicPr>
          <p:nvPr/>
        </p:nvPicPr>
        <p:blipFill>
          <a:blip r:embed="rId2">
            <a:lum bright="55000"/>
          </a:blip>
          <a:stretch>
            <a:fillRect/>
          </a:stretch>
        </p:blipFill>
        <p:spPr>
          <a:xfrm>
            <a:off x="1428728" y="285728"/>
            <a:ext cx="6357982" cy="6335276"/>
          </a:xfrm>
          <a:prstGeom prst="rect">
            <a:avLst/>
          </a:prstGeom>
        </p:spPr>
      </p:pic>
      <p:sp>
        <p:nvSpPr>
          <p:cNvPr id="2" name="タイトル 1"/>
          <p:cNvSpPr>
            <a:spLocks noGrp="1"/>
          </p:cNvSpPr>
          <p:nvPr>
            <p:ph type="title"/>
          </p:nvPr>
        </p:nvSpPr>
        <p:spPr/>
        <p:txBody>
          <a:bodyPr/>
          <a:lstStyle/>
          <a:p>
            <a:r>
              <a:rPr lang="ja-JP" altLang="en-US" b="1" dirty="0" smtClean="0"/>
              <a:t>フェアトレードとは</a:t>
            </a:r>
            <a:endParaRPr kumimoji="1" lang="ja-JP" altLang="en-US" b="1" dirty="0"/>
          </a:p>
        </p:txBody>
      </p:sp>
      <p:sp>
        <p:nvSpPr>
          <p:cNvPr id="3" name="コンテンツ プレースホルダ 2"/>
          <p:cNvSpPr>
            <a:spLocks noGrp="1"/>
          </p:cNvSpPr>
          <p:nvPr>
            <p:ph idx="1"/>
          </p:nvPr>
        </p:nvSpPr>
        <p:spPr>
          <a:xfrm>
            <a:off x="500034" y="1500174"/>
            <a:ext cx="7786742" cy="3643338"/>
          </a:xfrm>
        </p:spPr>
        <p:txBody>
          <a:bodyPr>
            <a:normAutofit lnSpcReduction="10000"/>
          </a:bodyPr>
          <a:lstStyle/>
          <a:p>
            <a:pPr>
              <a:buNone/>
            </a:pPr>
            <a:r>
              <a:rPr kumimoji="1" lang="ja-JP" altLang="en-US" sz="3600" dirty="0" smtClean="0"/>
              <a:t>　</a:t>
            </a:r>
            <a:endParaRPr kumimoji="1" lang="en-US" altLang="ja-JP" sz="3600" dirty="0" smtClean="0"/>
          </a:p>
          <a:p>
            <a:pPr lvl="0">
              <a:buNone/>
            </a:pPr>
            <a:r>
              <a:rPr kumimoji="1" lang="ja-JP" altLang="en-US" sz="3600" dirty="0" smtClean="0"/>
              <a:t>　途上国でつくられた商品を適正な</a:t>
            </a:r>
            <a:r>
              <a:rPr kumimoji="1" lang="ja-JP" altLang="en-US" sz="3600" dirty="0" smtClean="0"/>
              <a:t>価格で</a:t>
            </a:r>
            <a:r>
              <a:rPr lang="ja-JP" altLang="en-US" sz="3600" dirty="0" smtClean="0"/>
              <a:t>取引する貿易の仕組み</a:t>
            </a:r>
            <a:endParaRPr lang="en-US" altLang="ja-JP" sz="3600" dirty="0" smtClean="0"/>
          </a:p>
          <a:p>
            <a:pPr lvl="0">
              <a:buNone/>
            </a:pPr>
            <a:endParaRPr lang="en-US" altLang="ja-JP" sz="3600" dirty="0" smtClean="0"/>
          </a:p>
          <a:p>
            <a:pPr lvl="0">
              <a:buNone/>
            </a:pPr>
            <a:r>
              <a:rPr lang="ja-JP" altLang="en-US" sz="3600" dirty="0" smtClean="0"/>
              <a:t>　私たちが商品を購入することによってできる身近な国際協力のかたち</a:t>
            </a:r>
          </a:p>
          <a:p>
            <a:pPr>
              <a:buNone/>
            </a:pPr>
            <a:endParaRPr lang="ja-JP" altLang="en-US" sz="3600" dirty="0" smtClean="0"/>
          </a:p>
          <a:p>
            <a:pPr>
              <a:buNone/>
            </a:pPr>
            <a:endParaRPr kumimoji="1" lang="en-US" altLang="ja-JP"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anim calcmode="lin" valueType="num">
                                      <p:cBhvr>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フェアトレード　青.png"/>
          <p:cNvPicPr>
            <a:picLocks noChangeAspect="1"/>
          </p:cNvPicPr>
          <p:nvPr/>
        </p:nvPicPr>
        <p:blipFill>
          <a:blip r:embed="rId3">
            <a:lum bright="55000"/>
          </a:blip>
          <a:stretch>
            <a:fillRect/>
          </a:stretch>
        </p:blipFill>
        <p:spPr>
          <a:xfrm>
            <a:off x="1428728" y="285728"/>
            <a:ext cx="6357982" cy="6335276"/>
          </a:xfrm>
          <a:prstGeom prst="rect">
            <a:avLst/>
          </a:prstGeom>
        </p:spPr>
      </p:pic>
      <p:sp>
        <p:nvSpPr>
          <p:cNvPr id="2" name="タイトル 1"/>
          <p:cNvSpPr>
            <a:spLocks noGrp="1"/>
          </p:cNvSpPr>
          <p:nvPr>
            <p:ph type="title"/>
          </p:nvPr>
        </p:nvSpPr>
        <p:spPr/>
        <p:txBody>
          <a:bodyPr>
            <a:normAutofit/>
          </a:bodyPr>
          <a:lstStyle/>
          <a:p>
            <a:r>
              <a:rPr kumimoji="1" lang="ja-JP" altLang="en-US" b="1" dirty="0" smtClean="0"/>
              <a:t>フェアトレードの目的</a:t>
            </a:r>
            <a:endParaRPr kumimoji="1" lang="ja-JP" altLang="en-US" b="1" dirty="0"/>
          </a:p>
        </p:txBody>
      </p:sp>
      <p:sp>
        <p:nvSpPr>
          <p:cNvPr id="3" name="コンテンツ プレースホルダ 2"/>
          <p:cNvSpPr>
            <a:spLocks noGrp="1"/>
          </p:cNvSpPr>
          <p:nvPr>
            <p:ph idx="1"/>
          </p:nvPr>
        </p:nvSpPr>
        <p:spPr>
          <a:xfrm>
            <a:off x="642910" y="1500174"/>
            <a:ext cx="7715304" cy="3714776"/>
          </a:xfrm>
        </p:spPr>
        <p:txBody>
          <a:bodyPr>
            <a:normAutofit/>
          </a:bodyPr>
          <a:lstStyle/>
          <a:p>
            <a:pPr>
              <a:buNone/>
            </a:pPr>
            <a:endParaRPr lang="en-US" altLang="ja-JP" sz="4800" dirty="0" smtClean="0"/>
          </a:p>
          <a:p>
            <a:r>
              <a:rPr lang="ja-JP" altLang="en-US" sz="4800" dirty="0" smtClean="0"/>
              <a:t>生産者の生活の質の向上</a:t>
            </a:r>
            <a:endParaRPr lang="en-US" altLang="ja-JP" sz="4800" dirty="0" smtClean="0"/>
          </a:p>
          <a:p>
            <a:pPr>
              <a:buNone/>
            </a:pPr>
            <a:endParaRPr lang="en-US" altLang="ja-JP" sz="4800" dirty="0" smtClean="0"/>
          </a:p>
          <a:p>
            <a:r>
              <a:rPr lang="ja-JP" altLang="en-US" sz="4800" dirty="0" smtClean="0"/>
              <a:t>より公正な国際貿易の実現</a:t>
            </a:r>
            <a:endParaRPr lang="en-US" altLang="ja-JP" sz="4800" dirty="0" smtClean="0"/>
          </a:p>
          <a:p>
            <a:endParaRPr lang="en-US" altLang="ja-JP" dirty="0" smtClean="0"/>
          </a:p>
          <a:p>
            <a:endParaRPr lang="en-US" altLang="ja-JP" i="1" dirty="0" smtClean="0"/>
          </a:p>
          <a:p>
            <a:endParaRPr kumimoji="1"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anim calcmode="lin" valueType="num">
                                      <p:cBhvr>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フェアトレード　青.png"/>
          <p:cNvPicPr>
            <a:picLocks noChangeAspect="1"/>
          </p:cNvPicPr>
          <p:nvPr/>
        </p:nvPicPr>
        <p:blipFill>
          <a:blip r:embed="rId2">
            <a:lum bright="55000"/>
          </a:blip>
          <a:stretch>
            <a:fillRect/>
          </a:stretch>
        </p:blipFill>
        <p:spPr>
          <a:xfrm>
            <a:off x="1428728" y="285728"/>
            <a:ext cx="6357982" cy="6335276"/>
          </a:xfrm>
          <a:prstGeom prst="rect">
            <a:avLst/>
          </a:prstGeom>
        </p:spPr>
      </p:pic>
      <p:sp>
        <p:nvSpPr>
          <p:cNvPr id="2" name="タイトル 1"/>
          <p:cNvSpPr>
            <a:spLocks noGrp="1"/>
          </p:cNvSpPr>
          <p:nvPr>
            <p:ph type="title"/>
          </p:nvPr>
        </p:nvSpPr>
        <p:spPr/>
        <p:txBody>
          <a:bodyPr>
            <a:normAutofit/>
          </a:bodyPr>
          <a:lstStyle/>
          <a:p>
            <a:r>
              <a:rPr lang="ja-JP" altLang="en-US" b="1" dirty="0" smtClean="0"/>
              <a:t>フェアトレードが求められる理由</a:t>
            </a:r>
            <a:endParaRPr kumimoji="1" lang="ja-JP" altLang="en-US" b="1" dirty="0"/>
          </a:p>
        </p:txBody>
      </p:sp>
      <p:sp>
        <p:nvSpPr>
          <p:cNvPr id="3" name="コンテンツ プレースホルダ 2"/>
          <p:cNvSpPr>
            <a:spLocks noGrp="1"/>
          </p:cNvSpPr>
          <p:nvPr>
            <p:ph idx="1"/>
          </p:nvPr>
        </p:nvSpPr>
        <p:spPr/>
        <p:txBody>
          <a:bodyPr>
            <a:normAutofit/>
          </a:bodyPr>
          <a:lstStyle/>
          <a:p>
            <a:pPr>
              <a:buNone/>
            </a:pPr>
            <a:r>
              <a:rPr lang="ja-JP" altLang="en-US" sz="3600" dirty="0" smtClean="0"/>
              <a:t>＜</a:t>
            </a:r>
            <a:r>
              <a:rPr kumimoji="1" lang="ja-JP" altLang="en-US" sz="3600" dirty="0" smtClean="0"/>
              <a:t>途上国内の要因＞</a:t>
            </a:r>
            <a:endParaRPr kumimoji="1" lang="en-US" altLang="ja-JP" sz="3600" dirty="0" smtClean="0"/>
          </a:p>
          <a:p>
            <a:pPr>
              <a:buNone/>
            </a:pPr>
            <a:r>
              <a:rPr lang="ja-JP" altLang="en-US" sz="3600" dirty="0" smtClean="0"/>
              <a:t>　・政府の腐敗と後退</a:t>
            </a:r>
            <a:endParaRPr lang="en-US" altLang="ja-JP" sz="3600" dirty="0" smtClean="0"/>
          </a:p>
          <a:p>
            <a:pPr>
              <a:buNone/>
            </a:pPr>
            <a:endParaRPr lang="en-US" altLang="ja-JP" sz="3600" dirty="0" smtClean="0"/>
          </a:p>
          <a:p>
            <a:pPr>
              <a:buNone/>
            </a:pPr>
            <a:r>
              <a:rPr lang="ja-JP" altLang="en-US" sz="3600" dirty="0" smtClean="0"/>
              <a:t>＜国際的な要因＞</a:t>
            </a:r>
            <a:endParaRPr lang="en-US" altLang="ja-JP" sz="3600" dirty="0" smtClean="0"/>
          </a:p>
          <a:p>
            <a:pPr>
              <a:buNone/>
            </a:pPr>
            <a:r>
              <a:rPr kumimoji="1" lang="ja-JP" altLang="en-US" sz="3600" dirty="0" smtClean="0"/>
              <a:t>　</a:t>
            </a:r>
            <a:r>
              <a:rPr lang="ja-JP" altLang="en-US" sz="3600" dirty="0" smtClean="0"/>
              <a:t>・援助の限界・失敗</a:t>
            </a:r>
            <a:endParaRPr lang="en-US" altLang="ja-JP" sz="3600" dirty="0" smtClean="0"/>
          </a:p>
          <a:p>
            <a:pPr>
              <a:buNone/>
            </a:pPr>
            <a:r>
              <a:rPr kumimoji="1" lang="ja-JP" altLang="en-US" sz="3600" dirty="0" smtClean="0"/>
              <a:t>　・ネオリベラリズム</a:t>
            </a:r>
            <a:r>
              <a:rPr kumimoji="1" lang="en-US" altLang="ja-JP" sz="3600" dirty="0" smtClean="0"/>
              <a:t>(</a:t>
            </a:r>
            <a:r>
              <a:rPr kumimoji="1" lang="ja-JP" altLang="en-US" sz="3600" dirty="0" smtClean="0"/>
              <a:t>新自由主義</a:t>
            </a:r>
            <a:r>
              <a:rPr kumimoji="1" lang="en-US" altLang="ja-JP" sz="3600" dirty="0" smtClean="0"/>
              <a:t>)</a:t>
            </a:r>
            <a:endParaRPr kumimoji="1" lang="ja-JP"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anim calcmode="lin" valueType="num">
                                      <p:cBhvr>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フェアトレード　青.png"/>
          <p:cNvPicPr>
            <a:picLocks noChangeAspect="1"/>
          </p:cNvPicPr>
          <p:nvPr/>
        </p:nvPicPr>
        <p:blipFill>
          <a:blip r:embed="rId3">
            <a:lum bright="55000"/>
          </a:blip>
          <a:stretch>
            <a:fillRect/>
          </a:stretch>
        </p:blipFill>
        <p:spPr>
          <a:xfrm>
            <a:off x="1428728" y="285728"/>
            <a:ext cx="6357982" cy="6335276"/>
          </a:xfrm>
          <a:prstGeom prst="rect">
            <a:avLst/>
          </a:prstGeom>
        </p:spPr>
      </p:pic>
      <p:sp>
        <p:nvSpPr>
          <p:cNvPr id="2" name="タイトル 1"/>
          <p:cNvSpPr>
            <a:spLocks noGrp="1"/>
          </p:cNvSpPr>
          <p:nvPr>
            <p:ph type="title"/>
          </p:nvPr>
        </p:nvSpPr>
        <p:spPr/>
        <p:txBody>
          <a:bodyPr>
            <a:normAutofit/>
          </a:bodyPr>
          <a:lstStyle/>
          <a:p>
            <a:r>
              <a:rPr kumimoji="1" lang="ja-JP" altLang="en-US" b="1" dirty="0" smtClean="0"/>
              <a:t>フェアトレードの利点</a:t>
            </a:r>
            <a:endParaRPr kumimoji="1" lang="ja-JP" altLang="en-US" b="1" dirty="0"/>
          </a:p>
        </p:txBody>
      </p:sp>
      <p:sp>
        <p:nvSpPr>
          <p:cNvPr id="3" name="コンテンツ プレースホルダ 2"/>
          <p:cNvSpPr>
            <a:spLocks noGrp="1"/>
          </p:cNvSpPr>
          <p:nvPr>
            <p:ph idx="1"/>
          </p:nvPr>
        </p:nvSpPr>
        <p:spPr/>
        <p:txBody>
          <a:bodyPr/>
          <a:lstStyle/>
          <a:p>
            <a:r>
              <a:rPr lang="ja-JP" altLang="en-US" sz="3600" dirty="0" smtClean="0"/>
              <a:t>付加価値の向上</a:t>
            </a:r>
            <a:endParaRPr lang="en-US" altLang="ja-JP" sz="3600" dirty="0" smtClean="0"/>
          </a:p>
          <a:p>
            <a:r>
              <a:rPr lang="ja-JP" altLang="en-US" sz="3600" dirty="0" smtClean="0"/>
              <a:t>生産の多様性</a:t>
            </a:r>
            <a:endParaRPr lang="en-US" altLang="ja-JP" sz="3600" dirty="0" smtClean="0"/>
          </a:p>
          <a:p>
            <a:r>
              <a:rPr lang="ja-JP" altLang="en-US" sz="3600" dirty="0" smtClean="0"/>
              <a:t>固有文化の維持</a:t>
            </a:r>
            <a:endParaRPr lang="en-US" altLang="ja-JP" sz="3600" dirty="0" smtClean="0"/>
          </a:p>
          <a:p>
            <a:r>
              <a:rPr lang="ja-JP" altLang="en-US" sz="3600" dirty="0" smtClean="0"/>
              <a:t>生産者の元気づけ</a:t>
            </a:r>
            <a:endParaRPr lang="en-US" altLang="ja-JP" sz="3600" dirty="0" smtClean="0"/>
          </a:p>
          <a:p>
            <a:r>
              <a:rPr lang="ja-JP" altLang="en-US" sz="3600" dirty="0" smtClean="0"/>
              <a:t>環境保全</a:t>
            </a:r>
            <a:endParaRPr lang="en-US" altLang="ja-JP" sz="3600" dirty="0" smtClean="0"/>
          </a:p>
          <a:p>
            <a:r>
              <a:rPr kumimoji="1" lang="ja-JP" altLang="en-US" sz="3600" dirty="0" smtClean="0"/>
              <a:t>労働条件の向上</a:t>
            </a:r>
            <a:endParaRPr kumimoji="1" lang="en-US" altLang="ja-JP" sz="3600" dirty="0" smtClean="0"/>
          </a:p>
          <a:p>
            <a:endParaRPr kumimoji="1" lang="en-US" altLang="ja-JP" dirty="0" smtClean="0"/>
          </a:p>
          <a:p>
            <a:endParaRPr kumimoji="1"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フェアトレード　青.png"/>
          <p:cNvPicPr>
            <a:picLocks noChangeAspect="1"/>
          </p:cNvPicPr>
          <p:nvPr/>
        </p:nvPicPr>
        <p:blipFill>
          <a:blip r:embed="rId2">
            <a:lum bright="55000"/>
          </a:blip>
          <a:stretch>
            <a:fillRect/>
          </a:stretch>
        </p:blipFill>
        <p:spPr>
          <a:xfrm>
            <a:off x="1428728" y="285728"/>
            <a:ext cx="6357982" cy="6335276"/>
          </a:xfrm>
          <a:prstGeom prst="rect">
            <a:avLst/>
          </a:prstGeom>
        </p:spPr>
      </p:pic>
      <p:sp>
        <p:nvSpPr>
          <p:cNvPr id="2" name="タイトル 1"/>
          <p:cNvSpPr>
            <a:spLocks noGrp="1"/>
          </p:cNvSpPr>
          <p:nvPr>
            <p:ph type="title"/>
          </p:nvPr>
        </p:nvSpPr>
        <p:spPr/>
        <p:txBody>
          <a:bodyPr>
            <a:normAutofit/>
          </a:bodyPr>
          <a:lstStyle/>
          <a:p>
            <a:r>
              <a:rPr kumimoji="1" lang="ja-JP" altLang="en-US" b="1" dirty="0" smtClean="0"/>
              <a:t>身近なフェアトレード　１</a:t>
            </a:r>
            <a:endParaRPr kumimoji="1" lang="ja-JP" altLang="en-US" b="1" dirty="0"/>
          </a:p>
        </p:txBody>
      </p:sp>
      <p:sp>
        <p:nvSpPr>
          <p:cNvPr id="3" name="コンテンツ プレースホルダ 2"/>
          <p:cNvSpPr>
            <a:spLocks noGrp="1"/>
          </p:cNvSpPr>
          <p:nvPr>
            <p:ph idx="1"/>
          </p:nvPr>
        </p:nvSpPr>
        <p:spPr>
          <a:xfrm>
            <a:off x="500034" y="1571612"/>
            <a:ext cx="8229600" cy="4525963"/>
          </a:xfrm>
        </p:spPr>
        <p:txBody>
          <a:bodyPr numCol="2">
            <a:normAutofit fontScale="85000" lnSpcReduction="20000"/>
          </a:bodyPr>
          <a:lstStyle/>
          <a:p>
            <a:r>
              <a:rPr kumimoji="1" lang="ja-JP" altLang="en-US" sz="4200" dirty="0" smtClean="0"/>
              <a:t>ほん和かふぇ</a:t>
            </a:r>
            <a:endParaRPr kumimoji="1" lang="en-US" altLang="ja-JP" sz="4200" dirty="0" smtClean="0"/>
          </a:p>
          <a:p>
            <a:r>
              <a:rPr lang="ja-JP" altLang="en-US" sz="4200" dirty="0" smtClean="0"/>
              <a:t>金大生協</a:t>
            </a:r>
            <a:endParaRPr lang="en-US" altLang="ja-JP" sz="4200" dirty="0" smtClean="0"/>
          </a:p>
          <a:p>
            <a:r>
              <a:rPr kumimoji="1" lang="ja-JP" altLang="en-US" sz="4200" dirty="0" smtClean="0"/>
              <a:t>ジャスコ</a:t>
            </a:r>
            <a:endParaRPr kumimoji="1" lang="en-US" altLang="ja-JP" sz="4200" dirty="0" smtClean="0"/>
          </a:p>
          <a:p>
            <a:r>
              <a:rPr lang="ja-JP" altLang="en-US" sz="4200" dirty="0" smtClean="0"/>
              <a:t>スターバックス</a:t>
            </a:r>
            <a:endParaRPr lang="en-US" altLang="ja-JP" sz="4200" dirty="0"/>
          </a:p>
          <a:p>
            <a:pPr>
              <a:buNone/>
            </a:pPr>
            <a:r>
              <a:rPr lang="ja-JP" altLang="en-US" sz="4200" dirty="0" smtClean="0"/>
              <a:t>    （毎月</a:t>
            </a:r>
            <a:r>
              <a:rPr lang="en-US" altLang="ja-JP" sz="4200" dirty="0" smtClean="0"/>
              <a:t>20</a:t>
            </a:r>
            <a:r>
              <a:rPr lang="ja-JP" altLang="en-US" sz="4200" dirty="0" smtClean="0"/>
              <a:t>日＾</a:t>
            </a:r>
            <a:r>
              <a:rPr lang="en-US" altLang="ja-JP" sz="4200" dirty="0" smtClean="0"/>
              <a:t>v</a:t>
            </a:r>
            <a:r>
              <a:rPr lang="ja-JP" altLang="en-US" sz="4200" dirty="0" smtClean="0"/>
              <a:t>＾</a:t>
            </a:r>
            <a:r>
              <a:rPr lang="en-US" altLang="ja-JP" sz="4200" dirty="0" smtClean="0"/>
              <a:t>*</a:t>
            </a:r>
            <a:r>
              <a:rPr lang="ja-JP" altLang="en-US" sz="4200" dirty="0" smtClean="0"/>
              <a:t>）</a:t>
            </a:r>
            <a:endParaRPr lang="en-US" altLang="ja-JP" sz="4200" dirty="0" smtClean="0"/>
          </a:p>
          <a:p>
            <a:r>
              <a:rPr lang="ja-JP" altLang="en-US" sz="4200" dirty="0" smtClean="0"/>
              <a:t>無印商品</a:t>
            </a:r>
            <a:endParaRPr lang="en-US" altLang="ja-JP" sz="4200" dirty="0" smtClean="0"/>
          </a:p>
          <a:p>
            <a:r>
              <a:rPr lang="ja-JP" altLang="en-US" sz="4200" dirty="0" smtClean="0"/>
              <a:t>タリーズコーヒー</a:t>
            </a:r>
            <a:endParaRPr lang="en-US" altLang="ja-JP" sz="4200" dirty="0" smtClean="0"/>
          </a:p>
          <a:p>
            <a:endParaRPr lang="en-US" altLang="ja-JP" sz="4200" dirty="0" smtClean="0"/>
          </a:p>
          <a:p>
            <a:r>
              <a:rPr lang="ja-JP" altLang="en-US" sz="4200" dirty="0" smtClean="0"/>
              <a:t>ミニストップ</a:t>
            </a:r>
            <a:endParaRPr lang="en-US" altLang="ja-JP" sz="4200" dirty="0" smtClean="0"/>
          </a:p>
          <a:p>
            <a:r>
              <a:rPr lang="ja-JP" altLang="en-US" sz="4200" dirty="0" smtClean="0"/>
              <a:t>ＳＢ食品</a:t>
            </a:r>
            <a:endParaRPr lang="en-US" altLang="ja-JP" sz="4200" dirty="0" smtClean="0"/>
          </a:p>
          <a:p>
            <a:pPr>
              <a:buNone/>
            </a:pPr>
            <a:endParaRPr lang="en-US" altLang="ja-JP" sz="3900" dirty="0" smtClean="0"/>
          </a:p>
          <a:p>
            <a:pPr>
              <a:buNone/>
            </a:pPr>
            <a:r>
              <a:rPr lang="ja-JP" altLang="en-US" sz="3900" dirty="0" smtClean="0"/>
              <a:t>　　その他いろいろ・・・</a:t>
            </a:r>
            <a:endParaRPr lang="en-US" altLang="ja-JP" sz="3900" dirty="0" smtClean="0"/>
          </a:p>
          <a:p>
            <a:endParaRPr lang="en-US" altLang="ja-JP" sz="3900" dirty="0" smtClean="0"/>
          </a:p>
          <a:p>
            <a:pPr>
              <a:buNone/>
            </a:pPr>
            <a:endParaRPr lang="en-US" altLang="ja-JP" dirty="0" smtClean="0"/>
          </a:p>
          <a:p>
            <a:endParaRPr lang="ja-JP" altLang="en-US" b="1" dirty="0" smtClean="0"/>
          </a:p>
          <a:p>
            <a:endParaRPr lang="en-US" altLang="ja-JP" dirty="0" smtClean="0"/>
          </a:p>
        </p:txBody>
      </p:sp>
      <p:pic>
        <p:nvPicPr>
          <p:cNvPr id="22534" name="Picture 6" descr="http://www.starbucks.co.jp/common/images/s.gif">
            <a:hlinkClick r:id="rId3"/>
          </p:cNvPr>
          <p:cNvPicPr>
            <a:picLocks noChangeAspect="1" noChangeArrowheads="1"/>
          </p:cNvPicPr>
          <p:nvPr/>
        </p:nvPicPr>
        <p:blipFill>
          <a:blip r:embed="rId4"/>
          <a:srcRect/>
          <a:stretch>
            <a:fillRect/>
          </a:stretch>
        </p:blipFill>
        <p:spPr bwMode="auto">
          <a:xfrm>
            <a:off x="155575" y="-246063"/>
            <a:ext cx="733425" cy="752476"/>
          </a:xfrm>
          <a:prstGeom prst="rect">
            <a:avLst/>
          </a:prstGeom>
          <a:noFill/>
        </p:spPr>
      </p:pic>
      <p:pic>
        <p:nvPicPr>
          <p:cNvPr id="22536" name="Picture 8" descr="http://www.starbucks.co.jp/common/images/s.gif">
            <a:hlinkClick r:id="rId3"/>
          </p:cNvPr>
          <p:cNvPicPr>
            <a:picLocks noChangeAspect="1" noChangeArrowheads="1"/>
          </p:cNvPicPr>
          <p:nvPr/>
        </p:nvPicPr>
        <p:blipFill>
          <a:blip r:embed="rId4"/>
          <a:srcRect/>
          <a:stretch>
            <a:fillRect/>
          </a:stretch>
        </p:blipFill>
        <p:spPr bwMode="auto">
          <a:xfrm>
            <a:off x="155575" y="-246063"/>
            <a:ext cx="733425" cy="752476"/>
          </a:xfrm>
          <a:prstGeom prst="rect">
            <a:avLst/>
          </a:prstGeom>
          <a:noFill/>
        </p:spPr>
      </p:pic>
      <p:pic>
        <p:nvPicPr>
          <p:cNvPr id="9218" name="Picture 2" descr="フェアトレード・ラベル"/>
          <p:cNvPicPr>
            <a:picLocks noChangeAspect="1" noChangeArrowheads="1"/>
          </p:cNvPicPr>
          <p:nvPr/>
        </p:nvPicPr>
        <p:blipFill>
          <a:blip r:embed="rId5"/>
          <a:srcRect r="9091"/>
          <a:stretch>
            <a:fillRect/>
          </a:stretch>
        </p:blipFill>
        <p:spPr bwMode="auto">
          <a:xfrm>
            <a:off x="6572264" y="4071942"/>
            <a:ext cx="1928826" cy="2281838"/>
          </a:xfrm>
          <a:prstGeom prst="rect">
            <a:avLst/>
          </a:prstGeom>
          <a:noFill/>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フェアトレードに携わる国</a:t>
            </a:r>
            <a:endParaRPr kumimoji="1" lang="ja-JP" altLang="en-US" b="1" dirty="0"/>
          </a:p>
        </p:txBody>
      </p:sp>
      <p:pic>
        <p:nvPicPr>
          <p:cNvPr id="4098" name="Picture 2" descr="http://www.chakuriki.net/images/vakaworld_japan_030923.gif"/>
          <p:cNvPicPr>
            <a:picLocks noChangeAspect="1" noChangeArrowheads="1"/>
          </p:cNvPicPr>
          <p:nvPr/>
        </p:nvPicPr>
        <p:blipFill>
          <a:blip r:embed="rId2" cstate="print"/>
          <a:srcRect/>
          <a:stretch>
            <a:fillRect/>
          </a:stretch>
        </p:blipFill>
        <p:spPr bwMode="auto">
          <a:xfrm>
            <a:off x="107504" y="1412776"/>
            <a:ext cx="8872377" cy="5113513"/>
          </a:xfrm>
          <a:prstGeom prst="rect">
            <a:avLst/>
          </a:prstGeom>
          <a:noFill/>
        </p:spPr>
      </p:pic>
      <p:sp>
        <p:nvSpPr>
          <p:cNvPr id="5" name="星 5 4"/>
          <p:cNvSpPr/>
          <p:nvPr/>
        </p:nvSpPr>
        <p:spPr>
          <a:xfrm>
            <a:off x="2627784" y="3933056"/>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星 5 5"/>
          <p:cNvSpPr/>
          <p:nvPr/>
        </p:nvSpPr>
        <p:spPr>
          <a:xfrm>
            <a:off x="3131840" y="4221088"/>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星 5 6"/>
          <p:cNvSpPr/>
          <p:nvPr/>
        </p:nvSpPr>
        <p:spPr>
          <a:xfrm>
            <a:off x="755576" y="4293096"/>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683568" y="2780928"/>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8"/>
          <p:cNvSpPr/>
          <p:nvPr/>
        </p:nvSpPr>
        <p:spPr>
          <a:xfrm>
            <a:off x="1691680" y="4509120"/>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星 5 9"/>
          <p:cNvSpPr/>
          <p:nvPr/>
        </p:nvSpPr>
        <p:spPr>
          <a:xfrm>
            <a:off x="6876256" y="2852936"/>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a:solidFill>
                  <a:srgbClr val="FF0000"/>
                </a:solidFill>
              </a:ln>
              <a:solidFill>
                <a:srgbClr val="FF0000"/>
              </a:solidFill>
            </a:endParaRPr>
          </a:p>
        </p:txBody>
      </p:sp>
      <p:sp>
        <p:nvSpPr>
          <p:cNvPr id="11" name="星 5 10"/>
          <p:cNvSpPr/>
          <p:nvPr/>
        </p:nvSpPr>
        <p:spPr>
          <a:xfrm>
            <a:off x="7020272" y="3501008"/>
            <a:ext cx="216024" cy="216024"/>
          </a:xfrm>
          <a:prstGeom prst="star5">
            <a:avLst/>
          </a:prstGeom>
          <a:solidFill>
            <a:srgbClr val="FF0000"/>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2" name="星 5 11"/>
          <p:cNvSpPr/>
          <p:nvPr/>
        </p:nvSpPr>
        <p:spPr>
          <a:xfrm>
            <a:off x="899592" y="2996952"/>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3" name="星 5 12"/>
          <p:cNvSpPr/>
          <p:nvPr/>
        </p:nvSpPr>
        <p:spPr>
          <a:xfrm>
            <a:off x="1043608" y="2996952"/>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4" name="星 5 13"/>
          <p:cNvSpPr/>
          <p:nvPr/>
        </p:nvSpPr>
        <p:spPr>
          <a:xfrm>
            <a:off x="1043608" y="2852936"/>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5" name="星 5 14"/>
          <p:cNvSpPr/>
          <p:nvPr/>
        </p:nvSpPr>
        <p:spPr>
          <a:xfrm>
            <a:off x="1043608" y="2420888"/>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6" name="星 5 15"/>
          <p:cNvSpPr/>
          <p:nvPr/>
        </p:nvSpPr>
        <p:spPr>
          <a:xfrm>
            <a:off x="1187624" y="2996952"/>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7" name="星 5 16"/>
          <p:cNvSpPr/>
          <p:nvPr/>
        </p:nvSpPr>
        <p:spPr>
          <a:xfrm>
            <a:off x="1187624" y="2780928"/>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星 5 17"/>
          <p:cNvSpPr/>
          <p:nvPr/>
        </p:nvSpPr>
        <p:spPr>
          <a:xfrm>
            <a:off x="1259632" y="2492896"/>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9" name="星 5 18"/>
          <p:cNvSpPr/>
          <p:nvPr/>
        </p:nvSpPr>
        <p:spPr>
          <a:xfrm>
            <a:off x="1187624" y="3212976"/>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0" name="星 5 19"/>
          <p:cNvSpPr/>
          <p:nvPr/>
        </p:nvSpPr>
        <p:spPr>
          <a:xfrm>
            <a:off x="539552" y="2780928"/>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1" name="星 5 20"/>
          <p:cNvSpPr/>
          <p:nvPr/>
        </p:nvSpPr>
        <p:spPr>
          <a:xfrm>
            <a:off x="683568" y="3212976"/>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2" name="星 5 21"/>
          <p:cNvSpPr/>
          <p:nvPr/>
        </p:nvSpPr>
        <p:spPr>
          <a:xfrm>
            <a:off x="5004048" y="5805264"/>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3" name="星 5 22"/>
          <p:cNvSpPr/>
          <p:nvPr/>
        </p:nvSpPr>
        <p:spPr>
          <a:xfrm>
            <a:off x="899592" y="2852936"/>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4" name="星 5 23"/>
          <p:cNvSpPr/>
          <p:nvPr/>
        </p:nvSpPr>
        <p:spPr>
          <a:xfrm>
            <a:off x="4139952" y="3356992"/>
            <a:ext cx="216024" cy="216024"/>
          </a:xfrm>
          <a:prstGeom prst="star5">
            <a:avLst/>
          </a:prstGeom>
          <a:solidFill>
            <a:srgbClr val="FF0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C00000"/>
              </a:solidFill>
            </a:endParaRPr>
          </a:p>
        </p:txBody>
      </p:sp>
      <p:sp>
        <p:nvSpPr>
          <p:cNvPr id="25" name="星 5 24"/>
          <p:cNvSpPr/>
          <p:nvPr/>
        </p:nvSpPr>
        <p:spPr>
          <a:xfrm>
            <a:off x="3347864" y="4077072"/>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星 5 25"/>
          <p:cNvSpPr/>
          <p:nvPr/>
        </p:nvSpPr>
        <p:spPr>
          <a:xfrm>
            <a:off x="3275856" y="4077072"/>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星 5 26"/>
          <p:cNvSpPr/>
          <p:nvPr/>
        </p:nvSpPr>
        <p:spPr>
          <a:xfrm>
            <a:off x="7164288" y="3933056"/>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星 5 27"/>
          <p:cNvSpPr/>
          <p:nvPr/>
        </p:nvSpPr>
        <p:spPr>
          <a:xfrm>
            <a:off x="7308304" y="4005064"/>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星 5 28"/>
          <p:cNvSpPr/>
          <p:nvPr/>
        </p:nvSpPr>
        <p:spPr>
          <a:xfrm>
            <a:off x="7596336" y="3861048"/>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星 5 29"/>
          <p:cNvSpPr/>
          <p:nvPr/>
        </p:nvSpPr>
        <p:spPr>
          <a:xfrm>
            <a:off x="7596336" y="4725144"/>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星 5 30"/>
          <p:cNvSpPr/>
          <p:nvPr/>
        </p:nvSpPr>
        <p:spPr>
          <a:xfrm>
            <a:off x="3714744" y="4143380"/>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星 5 31"/>
          <p:cNvSpPr/>
          <p:nvPr/>
        </p:nvSpPr>
        <p:spPr>
          <a:xfrm>
            <a:off x="2915816" y="3789040"/>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星 5 32"/>
          <p:cNvSpPr/>
          <p:nvPr/>
        </p:nvSpPr>
        <p:spPr>
          <a:xfrm>
            <a:off x="755576" y="4077072"/>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星 5 33"/>
          <p:cNvSpPr/>
          <p:nvPr/>
        </p:nvSpPr>
        <p:spPr>
          <a:xfrm>
            <a:off x="1331640" y="5445224"/>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星 5 34"/>
          <p:cNvSpPr/>
          <p:nvPr/>
        </p:nvSpPr>
        <p:spPr>
          <a:xfrm>
            <a:off x="1763688" y="4221088"/>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星 5 35"/>
          <p:cNvSpPr/>
          <p:nvPr/>
        </p:nvSpPr>
        <p:spPr>
          <a:xfrm>
            <a:off x="7452320" y="4221088"/>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星 5 36"/>
          <p:cNvSpPr/>
          <p:nvPr/>
        </p:nvSpPr>
        <p:spPr>
          <a:xfrm>
            <a:off x="1547664" y="4293096"/>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星 5 37"/>
          <p:cNvSpPr/>
          <p:nvPr/>
        </p:nvSpPr>
        <p:spPr>
          <a:xfrm>
            <a:off x="1547664" y="4581128"/>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星 5 38"/>
          <p:cNvSpPr/>
          <p:nvPr/>
        </p:nvSpPr>
        <p:spPr>
          <a:xfrm>
            <a:off x="2483768" y="3717032"/>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星 5 39"/>
          <p:cNvSpPr/>
          <p:nvPr/>
        </p:nvSpPr>
        <p:spPr>
          <a:xfrm>
            <a:off x="2771800" y="4221088"/>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星 5 40"/>
          <p:cNvSpPr/>
          <p:nvPr/>
        </p:nvSpPr>
        <p:spPr>
          <a:xfrm>
            <a:off x="4214810" y="5286388"/>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星 5 41"/>
          <p:cNvSpPr/>
          <p:nvPr/>
        </p:nvSpPr>
        <p:spPr>
          <a:xfrm>
            <a:off x="7215206" y="3429000"/>
            <a:ext cx="216024" cy="216024"/>
          </a:xfrm>
          <a:prstGeom prst="star5">
            <a:avLst/>
          </a:prstGeom>
          <a:solidFill>
            <a:srgbClr val="FFC00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transition="in" filter="fade">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00"/>
                                        <p:tgtEl>
                                          <p:spTgt spid="1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down)">
                                      <p:cBhvr>
                                        <p:cTn id="50" dur="500"/>
                                        <p:tgtEl>
                                          <p:spTgt spid="21"/>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down)">
                                      <p:cBhvr>
                                        <p:cTn id="53" dur="500"/>
                                        <p:tgtEl>
                                          <p:spTgt spid="2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down)">
                                      <p:cBhvr>
                                        <p:cTn id="56" dur="500"/>
                                        <p:tgtEl>
                                          <p:spTgt spid="2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down)">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wipe(down)">
                                      <p:cBhvr>
                                        <p:cTn id="64" dur="500"/>
                                        <p:tgtEl>
                                          <p:spTgt spid="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ipe(down)">
                                      <p:cBhvr>
                                        <p:cTn id="70" dur="500"/>
                                        <p:tgtEl>
                                          <p:spTgt spid="7"/>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wipe(down)">
                                      <p:cBhvr>
                                        <p:cTn id="73" dur="500"/>
                                        <p:tgtEl>
                                          <p:spTgt spid="9"/>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wipe(down)">
                                      <p:cBhvr>
                                        <p:cTn id="76" dur="500"/>
                                        <p:tgtEl>
                                          <p:spTgt spid="25"/>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wipe(down)">
                                      <p:cBhvr>
                                        <p:cTn id="79" dur="500"/>
                                        <p:tgtEl>
                                          <p:spTgt spid="26"/>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ipe(down)">
                                      <p:cBhvr>
                                        <p:cTn id="82" dur="500"/>
                                        <p:tgtEl>
                                          <p:spTgt spid="31"/>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wipe(down)">
                                      <p:cBhvr>
                                        <p:cTn id="85" dur="500"/>
                                        <p:tgtEl>
                                          <p:spTgt spid="32"/>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wipe(down)">
                                      <p:cBhvr>
                                        <p:cTn id="88" dur="500"/>
                                        <p:tgtEl>
                                          <p:spTgt spid="33"/>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ipe(down)">
                                      <p:cBhvr>
                                        <p:cTn id="91" dur="500"/>
                                        <p:tgtEl>
                                          <p:spTgt spid="34"/>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wipe(down)">
                                      <p:cBhvr>
                                        <p:cTn id="94" dur="500"/>
                                        <p:tgtEl>
                                          <p:spTgt spid="35"/>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down)">
                                      <p:cBhvr>
                                        <p:cTn id="97" dur="500"/>
                                        <p:tgtEl>
                                          <p:spTgt spid="37"/>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wipe(down)">
                                      <p:cBhvr>
                                        <p:cTn id="100" dur="500"/>
                                        <p:tgtEl>
                                          <p:spTgt spid="38"/>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wipe(down)">
                                      <p:cBhvr>
                                        <p:cTn id="103" dur="500"/>
                                        <p:tgtEl>
                                          <p:spTgt spid="39"/>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wipe(down)">
                                      <p:cBhvr>
                                        <p:cTn id="106" dur="500"/>
                                        <p:tgtEl>
                                          <p:spTgt spid="40"/>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41"/>
                                        </p:tgtEl>
                                        <p:attrNameLst>
                                          <p:attrName>style.visibility</p:attrName>
                                        </p:attrNameLst>
                                      </p:cBhvr>
                                      <p:to>
                                        <p:strVal val="visible"/>
                                      </p:to>
                                    </p:set>
                                    <p:animEffect transition="in" filter="wipe(down)">
                                      <p:cBhvr>
                                        <p:cTn id="109" dur="500"/>
                                        <p:tgtEl>
                                          <p:spTgt spid="41"/>
                                        </p:tgtEl>
                                      </p:cBhvr>
                                    </p:animEffect>
                                  </p:childTnLst>
                                </p:cTn>
                              </p:par>
                              <p:par>
                                <p:cTn id="110" presetID="22" presetClass="entr" presetSubtype="4" fill="hold" grpId="0" nodeType="with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wipe(down)">
                                      <p:cBhvr>
                                        <p:cTn id="112" dur="500"/>
                                        <p:tgtEl>
                                          <p:spTgt spid="27"/>
                                        </p:tgtEl>
                                      </p:cBhvr>
                                    </p:animEffect>
                                  </p:childTnLst>
                                </p:cTn>
                              </p:par>
                              <p:par>
                                <p:cTn id="113" presetID="22" presetClass="entr" presetSubtype="4" fill="hold" grpId="0" nodeType="with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wipe(down)">
                                      <p:cBhvr>
                                        <p:cTn id="115" dur="500"/>
                                        <p:tgtEl>
                                          <p:spTgt spid="28"/>
                                        </p:tgtEl>
                                      </p:cBhvr>
                                    </p:animEffect>
                                  </p:childTnLst>
                                </p:cTn>
                              </p:par>
                              <p:par>
                                <p:cTn id="116" presetID="22" presetClass="entr" presetSubtype="4" fill="hold" grpId="0" nodeType="withEffect">
                                  <p:stCondLst>
                                    <p:cond delay="0"/>
                                  </p:stCondLst>
                                  <p:childTnLst>
                                    <p:set>
                                      <p:cBhvr>
                                        <p:cTn id="117" dur="1" fill="hold">
                                          <p:stCondLst>
                                            <p:cond delay="0"/>
                                          </p:stCondLst>
                                        </p:cTn>
                                        <p:tgtEl>
                                          <p:spTgt spid="29"/>
                                        </p:tgtEl>
                                        <p:attrNameLst>
                                          <p:attrName>style.visibility</p:attrName>
                                        </p:attrNameLst>
                                      </p:cBhvr>
                                      <p:to>
                                        <p:strVal val="visible"/>
                                      </p:to>
                                    </p:set>
                                    <p:animEffect transition="in" filter="wipe(down)">
                                      <p:cBhvr>
                                        <p:cTn id="118" dur="500"/>
                                        <p:tgtEl>
                                          <p:spTgt spid="29"/>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down)">
                                      <p:cBhvr>
                                        <p:cTn id="121" dur="500"/>
                                        <p:tgtEl>
                                          <p:spTgt spid="30"/>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wipe(down)">
                                      <p:cBhvr>
                                        <p:cTn id="124" dur="500"/>
                                        <p:tgtEl>
                                          <p:spTgt spid="36"/>
                                        </p:tgtEl>
                                      </p:cBhvr>
                                    </p:animEffect>
                                  </p:childTnLst>
                                </p:cTn>
                              </p:par>
                              <p:par>
                                <p:cTn id="125" presetID="22" presetClass="entr" presetSubtype="4"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wipe(down)">
                                      <p:cBhvr>
                                        <p:cTn id="1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フェアトレード　青.png"/>
          <p:cNvPicPr>
            <a:picLocks noChangeAspect="1"/>
          </p:cNvPicPr>
          <p:nvPr/>
        </p:nvPicPr>
        <p:blipFill>
          <a:blip r:embed="rId2">
            <a:lum bright="55000"/>
          </a:blip>
          <a:stretch>
            <a:fillRect/>
          </a:stretch>
        </p:blipFill>
        <p:spPr>
          <a:xfrm>
            <a:off x="1428728" y="285728"/>
            <a:ext cx="6357982" cy="6335276"/>
          </a:xfrm>
          <a:prstGeom prst="rect">
            <a:avLst/>
          </a:prstGeom>
        </p:spPr>
      </p:pic>
      <p:sp>
        <p:nvSpPr>
          <p:cNvPr id="2" name="タイトル 1"/>
          <p:cNvSpPr>
            <a:spLocks noGrp="1"/>
          </p:cNvSpPr>
          <p:nvPr>
            <p:ph type="title"/>
          </p:nvPr>
        </p:nvSpPr>
        <p:spPr/>
        <p:txBody>
          <a:bodyPr/>
          <a:lstStyle/>
          <a:p>
            <a:r>
              <a:rPr kumimoji="1" lang="ja-JP" altLang="en-US" b="1" dirty="0" smtClean="0"/>
              <a:t>フェアトレードの問題点</a:t>
            </a:r>
            <a:endParaRPr kumimoji="1" lang="ja-JP" altLang="en-US" b="1" dirty="0"/>
          </a:p>
        </p:txBody>
      </p:sp>
      <p:sp>
        <p:nvSpPr>
          <p:cNvPr id="3" name="コンテンツ プレースホルダ 2"/>
          <p:cNvSpPr>
            <a:spLocks noGrp="1"/>
          </p:cNvSpPr>
          <p:nvPr>
            <p:ph idx="1"/>
          </p:nvPr>
        </p:nvSpPr>
        <p:spPr>
          <a:xfrm>
            <a:off x="2428860" y="2714620"/>
            <a:ext cx="4143404" cy="857256"/>
          </a:xfrm>
        </p:spPr>
        <p:txBody>
          <a:bodyPr>
            <a:normAutofit/>
          </a:bodyPr>
          <a:lstStyle/>
          <a:p>
            <a:pPr>
              <a:buNone/>
            </a:pPr>
            <a:r>
              <a:rPr kumimoji="1" lang="ja-JP" altLang="en-US" sz="4400" dirty="0" smtClean="0"/>
              <a:t>連帯型と認証型</a:t>
            </a:r>
            <a:endParaRPr kumimoji="1" lang="en-US" altLang="ja-JP" sz="4400" dirty="0" smtClean="0"/>
          </a:p>
          <a:p>
            <a:pPr>
              <a:buNone/>
            </a:pPr>
            <a:endParaRPr kumimoji="1" lang="ja-JP" alt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円/楕円 37"/>
          <p:cNvSpPr/>
          <p:nvPr/>
        </p:nvSpPr>
        <p:spPr>
          <a:xfrm>
            <a:off x="1428728" y="2928934"/>
            <a:ext cx="3357586" cy="2357454"/>
          </a:xfrm>
          <a:prstGeom prst="ellipse">
            <a:avLst/>
          </a:prstGeom>
          <a:noFill/>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b="1" dirty="0" smtClean="0">
                <a:solidFill>
                  <a:srgbClr val="002060"/>
                </a:solidFill>
                <a:latin typeface="HGPｺﾞｼｯｸM" pitchFamily="50" charset="-128"/>
                <a:ea typeface="HGPｺﾞｼｯｸM" pitchFamily="50" charset="-128"/>
              </a:rPr>
              <a:t>慈善志向</a:t>
            </a:r>
            <a:endParaRPr lang="en-US" altLang="ja-JP" sz="2400" b="1" dirty="0" smtClean="0">
              <a:solidFill>
                <a:srgbClr val="002060"/>
              </a:solidFill>
              <a:latin typeface="HGPｺﾞｼｯｸM" pitchFamily="50" charset="-128"/>
              <a:ea typeface="HGPｺﾞｼｯｸM" pitchFamily="50" charset="-128"/>
            </a:endParaRPr>
          </a:p>
          <a:p>
            <a:pPr algn="ctr"/>
            <a:r>
              <a:rPr kumimoji="1" lang="ja-JP" altLang="en-US" sz="2400" b="1" dirty="0" smtClean="0">
                <a:solidFill>
                  <a:srgbClr val="002060"/>
                </a:solidFill>
                <a:latin typeface="HGPｺﾞｼｯｸM" pitchFamily="50" charset="-128"/>
                <a:ea typeface="HGPｺﾞｼｯｸM" pitchFamily="50" charset="-128"/>
              </a:rPr>
              <a:t>フェアトレ</a:t>
            </a:r>
            <a:r>
              <a:rPr kumimoji="1" lang="en-US" altLang="ja-JP" sz="2400" b="1" dirty="0" smtClean="0">
                <a:solidFill>
                  <a:srgbClr val="002060"/>
                </a:solidFill>
                <a:latin typeface="HGPｺﾞｼｯｸM" pitchFamily="50" charset="-128"/>
                <a:ea typeface="HGPｺﾞｼｯｸM" pitchFamily="50" charset="-128"/>
              </a:rPr>
              <a:t>-</a:t>
            </a:r>
            <a:r>
              <a:rPr kumimoji="1" lang="ja-JP" altLang="en-US" sz="2400" b="1" dirty="0" smtClean="0">
                <a:solidFill>
                  <a:srgbClr val="002060"/>
                </a:solidFill>
                <a:latin typeface="HGPｺﾞｼｯｸM" pitchFamily="50" charset="-128"/>
                <a:ea typeface="HGPｺﾞｼｯｸM" pitchFamily="50" charset="-128"/>
              </a:rPr>
              <a:t>ド団体</a:t>
            </a:r>
            <a:endParaRPr kumimoji="1" lang="en-US" altLang="ja-JP" sz="2400" b="1" dirty="0" smtClean="0">
              <a:solidFill>
                <a:srgbClr val="002060"/>
              </a:solidFill>
              <a:latin typeface="HGPｺﾞｼｯｸM" pitchFamily="50" charset="-128"/>
              <a:ea typeface="HGPｺﾞｼｯｸM" pitchFamily="50" charset="-128"/>
            </a:endParaRPr>
          </a:p>
        </p:txBody>
      </p:sp>
      <p:sp>
        <p:nvSpPr>
          <p:cNvPr id="13" name="テキスト ボックス 12"/>
          <p:cNvSpPr txBox="1"/>
          <p:nvPr/>
        </p:nvSpPr>
        <p:spPr>
          <a:xfrm>
            <a:off x="3857620" y="0"/>
            <a:ext cx="1571636" cy="646331"/>
          </a:xfrm>
          <a:prstGeom prst="rect">
            <a:avLst/>
          </a:prstGeom>
          <a:noFill/>
        </p:spPr>
        <p:txBody>
          <a:bodyPr wrap="square" rtlCol="0">
            <a:spAutoFit/>
          </a:bodyPr>
          <a:lstStyle/>
          <a:p>
            <a:r>
              <a:rPr kumimoji="1" lang="ja-JP" altLang="en-US" sz="3600" dirty="0" smtClean="0">
                <a:latin typeface="HGｺﾞｼｯｸM" pitchFamily="49" charset="-128"/>
                <a:ea typeface="HGｺﾞｼｯｸM" pitchFamily="49" charset="-128"/>
              </a:rPr>
              <a:t>変革</a:t>
            </a:r>
            <a:endParaRPr kumimoji="1" lang="ja-JP" altLang="en-US" sz="3600" dirty="0">
              <a:latin typeface="HGｺﾞｼｯｸM" pitchFamily="49" charset="-128"/>
              <a:ea typeface="HGｺﾞｼｯｸM" pitchFamily="49" charset="-128"/>
            </a:endParaRPr>
          </a:p>
        </p:txBody>
      </p:sp>
      <p:sp>
        <p:nvSpPr>
          <p:cNvPr id="14" name="テキスト ボックス 13"/>
          <p:cNvSpPr txBox="1"/>
          <p:nvPr/>
        </p:nvSpPr>
        <p:spPr>
          <a:xfrm>
            <a:off x="4000496" y="6000768"/>
            <a:ext cx="1285884" cy="646331"/>
          </a:xfrm>
          <a:prstGeom prst="rect">
            <a:avLst/>
          </a:prstGeom>
          <a:noFill/>
        </p:spPr>
        <p:txBody>
          <a:bodyPr wrap="square" rtlCol="0">
            <a:spAutoFit/>
          </a:bodyPr>
          <a:lstStyle/>
          <a:p>
            <a:r>
              <a:rPr lang="ja-JP" altLang="en-US" sz="3600" dirty="0" smtClean="0">
                <a:latin typeface="HGｺﾞｼｯｸM" pitchFamily="49" charset="-128"/>
                <a:ea typeface="HGｺﾞｼｯｸM" pitchFamily="49" charset="-128"/>
              </a:rPr>
              <a:t>慈善</a:t>
            </a:r>
            <a:endParaRPr kumimoji="1" lang="ja-JP" altLang="en-US" sz="3600" dirty="0">
              <a:latin typeface="HGｺﾞｼｯｸM" pitchFamily="49" charset="-128"/>
              <a:ea typeface="HGｺﾞｼｯｸM" pitchFamily="49" charset="-128"/>
            </a:endParaRPr>
          </a:p>
        </p:txBody>
      </p:sp>
      <p:sp>
        <p:nvSpPr>
          <p:cNvPr id="21" name="テキスト ボックス 20"/>
          <p:cNvSpPr txBox="1"/>
          <p:nvPr/>
        </p:nvSpPr>
        <p:spPr>
          <a:xfrm>
            <a:off x="7929522" y="3000372"/>
            <a:ext cx="1214478" cy="646331"/>
          </a:xfrm>
          <a:prstGeom prst="rect">
            <a:avLst/>
          </a:prstGeom>
          <a:noFill/>
        </p:spPr>
        <p:txBody>
          <a:bodyPr wrap="square" rtlCol="0">
            <a:spAutoFit/>
          </a:bodyPr>
          <a:lstStyle/>
          <a:p>
            <a:r>
              <a:rPr lang="ja-JP" altLang="en-US" sz="3600" dirty="0" smtClean="0">
                <a:latin typeface="HGｺﾞｼｯｸM" pitchFamily="49" charset="-128"/>
                <a:ea typeface="HGｺﾞｼｯｸM" pitchFamily="49" charset="-128"/>
              </a:rPr>
              <a:t>市場</a:t>
            </a:r>
            <a:endParaRPr kumimoji="1" lang="ja-JP" altLang="en-US" sz="3600" dirty="0">
              <a:latin typeface="HGｺﾞｼｯｸM" pitchFamily="49" charset="-128"/>
              <a:ea typeface="HGｺﾞｼｯｸM" pitchFamily="49" charset="-128"/>
            </a:endParaRPr>
          </a:p>
        </p:txBody>
      </p:sp>
      <p:sp>
        <p:nvSpPr>
          <p:cNvPr id="23" name="テキスト ボックス 22"/>
          <p:cNvSpPr txBox="1"/>
          <p:nvPr/>
        </p:nvSpPr>
        <p:spPr>
          <a:xfrm>
            <a:off x="0" y="3000372"/>
            <a:ext cx="1285852" cy="646331"/>
          </a:xfrm>
          <a:prstGeom prst="rect">
            <a:avLst/>
          </a:prstGeom>
          <a:noFill/>
        </p:spPr>
        <p:txBody>
          <a:bodyPr wrap="square" rtlCol="0">
            <a:spAutoFit/>
          </a:bodyPr>
          <a:lstStyle/>
          <a:p>
            <a:r>
              <a:rPr lang="ja-JP" altLang="en-US" sz="3600" dirty="0" smtClean="0">
                <a:latin typeface="HGｺﾞｼｯｸM" pitchFamily="49" charset="-128"/>
                <a:ea typeface="HGｺﾞｼｯｸM" pitchFamily="49" charset="-128"/>
              </a:rPr>
              <a:t>連帯</a:t>
            </a:r>
            <a:endParaRPr kumimoji="1" lang="ja-JP" altLang="en-US" sz="3600" dirty="0">
              <a:latin typeface="HGｺﾞｼｯｸM" pitchFamily="49" charset="-128"/>
              <a:ea typeface="HGｺﾞｼｯｸM" pitchFamily="49" charset="-128"/>
            </a:endParaRPr>
          </a:p>
        </p:txBody>
      </p:sp>
      <p:sp>
        <p:nvSpPr>
          <p:cNvPr id="31" name="テキスト ボックス 30"/>
          <p:cNvSpPr txBox="1"/>
          <p:nvPr/>
        </p:nvSpPr>
        <p:spPr>
          <a:xfrm>
            <a:off x="214282" y="214290"/>
            <a:ext cx="3071834" cy="923330"/>
          </a:xfrm>
          <a:prstGeom prst="rect">
            <a:avLst/>
          </a:prstGeom>
          <a:noFill/>
        </p:spPr>
        <p:txBody>
          <a:bodyPr wrap="square" rtlCol="0">
            <a:spAutoFit/>
          </a:bodyPr>
          <a:lstStyle/>
          <a:p>
            <a:r>
              <a:rPr lang="ja-JP" altLang="en-US" sz="5400" b="1" dirty="0" smtClean="0">
                <a:solidFill>
                  <a:schemeClr val="accent2">
                    <a:lumMod val="75000"/>
                  </a:schemeClr>
                </a:solidFill>
                <a:latin typeface="HGSｺﾞｼｯｸE" pitchFamily="50" charset="-128"/>
                <a:ea typeface="HGSｺﾞｼｯｸE" pitchFamily="50" charset="-128"/>
              </a:rPr>
              <a:t>深化</a:t>
            </a:r>
            <a:r>
              <a:rPr lang="ja-JP" altLang="en-US" sz="4000" b="1" dirty="0" smtClean="0">
                <a:solidFill>
                  <a:schemeClr val="accent2">
                    <a:lumMod val="75000"/>
                  </a:schemeClr>
                </a:solidFill>
                <a:latin typeface="HGSｺﾞｼｯｸE" pitchFamily="50" charset="-128"/>
                <a:ea typeface="HGSｺﾞｼｯｸE" pitchFamily="50" charset="-128"/>
              </a:rPr>
              <a:t>志向</a:t>
            </a:r>
            <a:endParaRPr kumimoji="1" lang="ja-JP" altLang="en-US" sz="4000" b="1" dirty="0">
              <a:solidFill>
                <a:schemeClr val="accent2">
                  <a:lumMod val="75000"/>
                </a:schemeClr>
              </a:solidFill>
              <a:latin typeface="HGSｺﾞｼｯｸE" pitchFamily="50" charset="-128"/>
              <a:ea typeface="HGSｺﾞｼｯｸE" pitchFamily="50" charset="-128"/>
            </a:endParaRPr>
          </a:p>
        </p:txBody>
      </p:sp>
      <p:sp>
        <p:nvSpPr>
          <p:cNvPr id="32" name="正方形/長方形 31"/>
          <p:cNvSpPr/>
          <p:nvPr/>
        </p:nvSpPr>
        <p:spPr>
          <a:xfrm>
            <a:off x="6286512" y="5429264"/>
            <a:ext cx="2643206" cy="923330"/>
          </a:xfrm>
          <a:prstGeom prst="rect">
            <a:avLst/>
          </a:prstGeom>
        </p:spPr>
        <p:txBody>
          <a:bodyPr wrap="square">
            <a:spAutoFit/>
          </a:bodyPr>
          <a:lstStyle/>
          <a:p>
            <a:r>
              <a:rPr lang="ja-JP" altLang="en-US" sz="5400" b="1" dirty="0" smtClean="0">
                <a:solidFill>
                  <a:schemeClr val="accent2">
                    <a:lumMod val="75000"/>
                  </a:schemeClr>
                </a:solidFill>
                <a:latin typeface="HGSｺﾞｼｯｸE" pitchFamily="50" charset="-128"/>
                <a:ea typeface="HGSｺﾞｼｯｸE" pitchFamily="50" charset="-128"/>
              </a:rPr>
              <a:t>拡大</a:t>
            </a:r>
            <a:r>
              <a:rPr lang="ja-JP" altLang="en-US" sz="4000" b="1" dirty="0" smtClean="0">
                <a:solidFill>
                  <a:schemeClr val="accent2">
                    <a:lumMod val="75000"/>
                  </a:schemeClr>
                </a:solidFill>
                <a:latin typeface="HGSｺﾞｼｯｸE" pitchFamily="50" charset="-128"/>
                <a:ea typeface="HGSｺﾞｼｯｸE" pitchFamily="50" charset="-128"/>
              </a:rPr>
              <a:t>志向</a:t>
            </a:r>
            <a:endParaRPr lang="ja-JP" altLang="en-US" sz="4000" b="1" dirty="0">
              <a:solidFill>
                <a:schemeClr val="accent2">
                  <a:lumMod val="75000"/>
                </a:schemeClr>
              </a:solidFill>
              <a:latin typeface="HGSｺﾞｼｯｸE" pitchFamily="50" charset="-128"/>
              <a:ea typeface="HGSｺﾞｼｯｸE" pitchFamily="50" charset="-128"/>
            </a:endParaRPr>
          </a:p>
        </p:txBody>
      </p:sp>
      <p:sp>
        <p:nvSpPr>
          <p:cNvPr id="39" name="円/楕円 38"/>
          <p:cNvSpPr/>
          <p:nvPr/>
        </p:nvSpPr>
        <p:spPr>
          <a:xfrm>
            <a:off x="1785918" y="1285860"/>
            <a:ext cx="2643206" cy="1928826"/>
          </a:xfrm>
          <a:prstGeom prst="ellipse">
            <a:avLst/>
          </a:prstGeom>
          <a:solidFill>
            <a:schemeClr val="bg1"/>
          </a:solidFill>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solidFill>
                  <a:srgbClr val="002060"/>
                </a:solidFill>
                <a:latin typeface="HGPｺﾞｼｯｸM" pitchFamily="50" charset="-128"/>
                <a:ea typeface="HGPｺﾞｼｯｸM" pitchFamily="50" charset="-128"/>
              </a:rPr>
              <a:t>変革志向</a:t>
            </a:r>
            <a:endParaRPr kumimoji="1" lang="en-US" altLang="ja-JP" sz="2400" b="1" dirty="0" smtClean="0">
              <a:solidFill>
                <a:srgbClr val="002060"/>
              </a:solidFill>
              <a:latin typeface="HGPｺﾞｼｯｸM" pitchFamily="50" charset="-128"/>
              <a:ea typeface="HGPｺﾞｼｯｸM" pitchFamily="50" charset="-128"/>
            </a:endParaRPr>
          </a:p>
          <a:p>
            <a:pPr algn="ctr"/>
            <a:r>
              <a:rPr lang="ja-JP" altLang="en-US" sz="2400" b="1" dirty="0" smtClean="0">
                <a:solidFill>
                  <a:srgbClr val="002060"/>
                </a:solidFill>
                <a:latin typeface="HGPｺﾞｼｯｸM" pitchFamily="50" charset="-128"/>
                <a:ea typeface="HGPｺﾞｼｯｸM" pitchFamily="50" charset="-128"/>
              </a:rPr>
              <a:t>    ＡＴＯ</a:t>
            </a:r>
            <a:endParaRPr lang="en-US" altLang="ja-JP" sz="2400" b="1" dirty="0" smtClean="0">
              <a:solidFill>
                <a:srgbClr val="002060"/>
              </a:solidFill>
              <a:latin typeface="HGPｺﾞｼｯｸM" pitchFamily="50" charset="-128"/>
              <a:ea typeface="HGPｺﾞｼｯｸM" pitchFamily="50" charset="-128"/>
            </a:endParaRPr>
          </a:p>
          <a:p>
            <a:pPr algn="ctr"/>
            <a:endParaRPr lang="en-US" altLang="ja-JP" sz="2400" b="1" dirty="0" smtClean="0">
              <a:solidFill>
                <a:srgbClr val="002060"/>
              </a:solidFill>
              <a:latin typeface="+mn-ea"/>
            </a:endParaRPr>
          </a:p>
          <a:p>
            <a:pPr algn="ctr"/>
            <a:endParaRPr kumimoji="1" lang="en-US" altLang="ja-JP" sz="2400" b="1" dirty="0" smtClean="0">
              <a:solidFill>
                <a:srgbClr val="002060"/>
              </a:solidFill>
              <a:latin typeface="+mn-ea"/>
            </a:endParaRPr>
          </a:p>
        </p:txBody>
      </p:sp>
      <p:sp>
        <p:nvSpPr>
          <p:cNvPr id="40" name="円/楕円 39"/>
          <p:cNvSpPr/>
          <p:nvPr/>
        </p:nvSpPr>
        <p:spPr>
          <a:xfrm>
            <a:off x="5072066" y="3357562"/>
            <a:ext cx="2928958" cy="2000264"/>
          </a:xfrm>
          <a:prstGeom prst="ellipse">
            <a:avLst/>
          </a:prstGeom>
          <a:noFill/>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b="1" dirty="0" smtClean="0">
                <a:solidFill>
                  <a:srgbClr val="002060"/>
                </a:solidFill>
                <a:latin typeface="HGPｺﾞｼｯｸM" pitchFamily="50" charset="-128"/>
                <a:ea typeface="HGPｺﾞｼｯｸM" pitchFamily="50" charset="-128"/>
              </a:rPr>
              <a:t>      </a:t>
            </a:r>
            <a:endParaRPr lang="en-US" altLang="ja-JP" sz="2400" b="1" dirty="0" smtClean="0">
              <a:solidFill>
                <a:srgbClr val="002060"/>
              </a:solidFill>
              <a:latin typeface="HGPｺﾞｼｯｸM" pitchFamily="50" charset="-128"/>
              <a:ea typeface="HGPｺﾞｼｯｸM" pitchFamily="50" charset="-128"/>
            </a:endParaRPr>
          </a:p>
          <a:p>
            <a:pPr algn="ctr"/>
            <a:r>
              <a:rPr lang="ja-JP" altLang="en-US" sz="2400" b="1" dirty="0" smtClean="0">
                <a:solidFill>
                  <a:srgbClr val="002060"/>
                </a:solidFill>
                <a:latin typeface="HGPｺﾞｼｯｸM" pitchFamily="50" charset="-128"/>
                <a:ea typeface="HGPｺﾞｼｯｸM" pitchFamily="50" charset="-128"/>
              </a:rPr>
              <a:t>         企業</a:t>
            </a:r>
            <a:endParaRPr lang="en-US" altLang="ja-JP" sz="2400" b="1" dirty="0" smtClean="0">
              <a:solidFill>
                <a:srgbClr val="002060"/>
              </a:solidFill>
              <a:latin typeface="HGPｺﾞｼｯｸM" pitchFamily="50" charset="-128"/>
              <a:ea typeface="HGPｺﾞｼｯｸM" pitchFamily="50" charset="-128"/>
            </a:endParaRPr>
          </a:p>
          <a:p>
            <a:pPr algn="ctr"/>
            <a:endParaRPr lang="en-US" altLang="ja-JP" sz="2400" b="1" dirty="0" smtClean="0">
              <a:solidFill>
                <a:srgbClr val="002060"/>
              </a:solidFill>
              <a:latin typeface="HGPｺﾞｼｯｸM" pitchFamily="50" charset="-128"/>
              <a:ea typeface="HGPｺﾞｼｯｸM" pitchFamily="50" charset="-128"/>
            </a:endParaRPr>
          </a:p>
        </p:txBody>
      </p:sp>
      <p:sp>
        <p:nvSpPr>
          <p:cNvPr id="42" name="円/楕円 41"/>
          <p:cNvSpPr/>
          <p:nvPr/>
        </p:nvSpPr>
        <p:spPr>
          <a:xfrm>
            <a:off x="5715008" y="2000240"/>
            <a:ext cx="1928826" cy="2143140"/>
          </a:xfrm>
          <a:prstGeom prst="ellipse">
            <a:avLst/>
          </a:prstGeom>
          <a:solidFill>
            <a:schemeClr val="bg1"/>
          </a:solidFill>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2400" b="1" dirty="0" smtClean="0">
              <a:solidFill>
                <a:srgbClr val="002060"/>
              </a:solidFill>
              <a:latin typeface="+mn-ea"/>
            </a:endParaRPr>
          </a:p>
          <a:p>
            <a:pPr algn="ctr"/>
            <a:r>
              <a:rPr kumimoji="1" lang="en-US" altLang="ja-JP" sz="2400" b="1" dirty="0" smtClean="0">
                <a:solidFill>
                  <a:srgbClr val="002060"/>
                </a:solidFill>
                <a:latin typeface="+mn-ea"/>
              </a:rPr>
              <a:t>FLO</a:t>
            </a:r>
            <a:endParaRPr lang="en-US" altLang="ja-JP" sz="2400" b="1" dirty="0" smtClean="0">
              <a:solidFill>
                <a:srgbClr val="002060"/>
              </a:solidFill>
              <a:latin typeface="+mn-ea"/>
            </a:endParaRPr>
          </a:p>
          <a:p>
            <a:pPr algn="ctr"/>
            <a:endParaRPr kumimoji="1" lang="en-US" altLang="ja-JP" sz="2400" b="1" dirty="0" smtClean="0">
              <a:solidFill>
                <a:srgbClr val="002060"/>
              </a:solidFill>
              <a:latin typeface="+mn-ea"/>
            </a:endParaRPr>
          </a:p>
          <a:p>
            <a:pPr algn="ctr"/>
            <a:r>
              <a:rPr lang="ja-JP" altLang="en-US" sz="2000" b="1" dirty="0" smtClean="0">
                <a:solidFill>
                  <a:srgbClr val="002060"/>
                </a:solidFill>
                <a:latin typeface="+mn-ea"/>
              </a:rPr>
              <a:t>認証機関</a:t>
            </a:r>
            <a:endParaRPr kumimoji="1" lang="en-US" altLang="ja-JP" sz="2000" b="1" dirty="0" smtClean="0">
              <a:solidFill>
                <a:srgbClr val="002060"/>
              </a:solidFill>
              <a:latin typeface="+mn-ea"/>
            </a:endParaRPr>
          </a:p>
        </p:txBody>
      </p:sp>
      <p:sp>
        <p:nvSpPr>
          <p:cNvPr id="35" name="円/楕円 34"/>
          <p:cNvSpPr/>
          <p:nvPr/>
        </p:nvSpPr>
        <p:spPr>
          <a:xfrm>
            <a:off x="3714744" y="1500174"/>
            <a:ext cx="2000264" cy="2500330"/>
          </a:xfrm>
          <a:prstGeom prst="ellipse">
            <a:avLst/>
          </a:prstGeom>
          <a:solidFill>
            <a:schemeClr val="bg1"/>
          </a:solidFill>
          <a:ln>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b="1" dirty="0" smtClean="0">
                <a:solidFill>
                  <a:srgbClr val="002060"/>
                </a:solidFill>
                <a:latin typeface="HGPｺﾞｼｯｸM" pitchFamily="50" charset="-128"/>
                <a:ea typeface="HGPｺﾞｼｯｸM" pitchFamily="50" charset="-128"/>
              </a:rPr>
              <a:t>フェアトレード</a:t>
            </a:r>
            <a:endParaRPr kumimoji="1" lang="en-US" altLang="ja-JP" sz="2400" b="1" dirty="0" smtClean="0">
              <a:solidFill>
                <a:srgbClr val="002060"/>
              </a:solidFill>
              <a:latin typeface="HGPｺﾞｼｯｸM" pitchFamily="50" charset="-128"/>
              <a:ea typeface="HGPｺﾞｼｯｸM" pitchFamily="50" charset="-128"/>
            </a:endParaRPr>
          </a:p>
          <a:p>
            <a:pPr algn="ctr"/>
            <a:r>
              <a:rPr kumimoji="1" lang="ja-JP" altLang="en-US" sz="2400" b="1" dirty="0" smtClean="0">
                <a:solidFill>
                  <a:srgbClr val="002060"/>
                </a:solidFill>
                <a:latin typeface="HGPｺﾞｼｯｸM" pitchFamily="50" charset="-128"/>
                <a:ea typeface="HGPｺﾞｼｯｸM" pitchFamily="50" charset="-128"/>
              </a:rPr>
              <a:t>企業</a:t>
            </a:r>
            <a:endParaRPr kumimoji="1" lang="ja-JP" altLang="en-US" sz="2400" b="1" dirty="0">
              <a:solidFill>
                <a:srgbClr val="002060"/>
              </a:solidFill>
              <a:latin typeface="HGPｺﾞｼｯｸM" pitchFamily="50" charset="-128"/>
              <a:ea typeface="HGPｺﾞｼｯｸM" pitchFamily="50" charset="-128"/>
            </a:endParaRPr>
          </a:p>
        </p:txBody>
      </p:sp>
      <p:cxnSp>
        <p:nvCxnSpPr>
          <p:cNvPr id="5" name="直線コネクタ 4"/>
          <p:cNvCxnSpPr/>
          <p:nvPr/>
        </p:nvCxnSpPr>
        <p:spPr>
          <a:xfrm rot="16200000" flipH="1">
            <a:off x="1821637" y="3321843"/>
            <a:ext cx="5286412" cy="71438"/>
          </a:xfrm>
          <a:prstGeom prst="line">
            <a:avLst/>
          </a:prstGeom>
          <a:ln w="28575">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5786446" y="285728"/>
            <a:ext cx="3071834" cy="646331"/>
          </a:xfrm>
          <a:prstGeom prst="rect">
            <a:avLst/>
          </a:prstGeom>
          <a:noFill/>
        </p:spPr>
        <p:txBody>
          <a:bodyPr wrap="square" rtlCol="0">
            <a:spAutoFit/>
          </a:bodyPr>
          <a:lstStyle/>
          <a:p>
            <a:r>
              <a:rPr kumimoji="1" lang="ja-JP" altLang="en-US" dirty="0" smtClean="0"/>
              <a:t>フェアトレード団体</a:t>
            </a:r>
            <a:r>
              <a:rPr lang="ja-JP" altLang="en-US" dirty="0" smtClean="0"/>
              <a:t>／</a:t>
            </a:r>
            <a:r>
              <a:rPr kumimoji="1" lang="ja-JP" altLang="en-US" dirty="0" smtClean="0"/>
              <a:t>企業の</a:t>
            </a:r>
            <a:endParaRPr kumimoji="1" lang="en-US" altLang="ja-JP" dirty="0" smtClean="0"/>
          </a:p>
          <a:p>
            <a:r>
              <a:rPr lang="ja-JP" altLang="en-US" dirty="0" smtClean="0"/>
              <a:t>                       </a:t>
            </a:r>
            <a:r>
              <a:rPr kumimoji="1" lang="ja-JP" altLang="en-US" dirty="0" smtClean="0"/>
              <a:t>概念的</a:t>
            </a:r>
            <a:r>
              <a:rPr lang="ja-JP" altLang="en-US" dirty="0" smtClean="0"/>
              <a:t>な整理図 </a:t>
            </a:r>
            <a:endParaRPr kumimoji="1" lang="en-US" altLang="ja-JP" dirty="0" smtClean="0"/>
          </a:p>
        </p:txBody>
      </p:sp>
      <p:cxnSp>
        <p:nvCxnSpPr>
          <p:cNvPr id="7" name="直線コネクタ 6"/>
          <p:cNvCxnSpPr/>
          <p:nvPr/>
        </p:nvCxnSpPr>
        <p:spPr>
          <a:xfrm>
            <a:off x="1214414" y="3357562"/>
            <a:ext cx="6786610" cy="1588"/>
          </a:xfrm>
          <a:prstGeom prst="line">
            <a:avLst/>
          </a:prstGeom>
          <a:ln w="28575">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a:off x="1071538" y="1214422"/>
            <a:ext cx="6393701" cy="4286280"/>
          </a:xfrm>
          <a:prstGeom prst="straightConnector1">
            <a:avLst/>
          </a:prstGeom>
          <a:ln w="257175" cmpd="sng">
            <a:solidFill>
              <a:schemeClr val="accent2">
                <a:lumMod val="60000"/>
                <a:lumOff val="40000"/>
              </a:schemeClr>
            </a:solidFill>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49" name="円/楕円 48"/>
          <p:cNvSpPr/>
          <p:nvPr/>
        </p:nvSpPr>
        <p:spPr>
          <a:xfrm>
            <a:off x="4572000" y="2357430"/>
            <a:ext cx="3929090" cy="3929090"/>
          </a:xfrm>
          <a:prstGeom prst="ellipse">
            <a:avLst/>
          </a:prstGeom>
          <a:solidFill>
            <a:srgbClr val="FF5050"/>
          </a:solidFill>
          <a:ln/>
          <a:effectLst>
            <a:outerShdw blurRad="40000" dist="23000" dir="5400000" rotWithShape="0">
              <a:srgbClr val="000000">
                <a:alpha val="35000"/>
              </a:srgbClr>
            </a:outerShdw>
            <a:softEdge rad="1270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5400" dirty="0" smtClean="0"/>
              <a:t>認証型</a:t>
            </a:r>
            <a:endParaRPr lang="en-US" altLang="ja-JP" sz="5400" dirty="0" smtClean="0"/>
          </a:p>
          <a:p>
            <a:pPr algn="ctr"/>
            <a:r>
              <a:rPr kumimoji="1" lang="ja-JP" altLang="en-US" sz="3600" dirty="0" smtClean="0"/>
              <a:t>フェアトレード　</a:t>
            </a:r>
            <a:endParaRPr kumimoji="1" lang="en-US" altLang="ja-JP" sz="3600" dirty="0" smtClean="0"/>
          </a:p>
        </p:txBody>
      </p:sp>
      <p:sp>
        <p:nvSpPr>
          <p:cNvPr id="50" name="円/楕円 49"/>
          <p:cNvSpPr/>
          <p:nvPr/>
        </p:nvSpPr>
        <p:spPr>
          <a:xfrm>
            <a:off x="428596" y="214290"/>
            <a:ext cx="3929090" cy="3929090"/>
          </a:xfrm>
          <a:prstGeom prst="ellipse">
            <a:avLst/>
          </a:prstGeom>
          <a:solidFill>
            <a:srgbClr val="FF5050"/>
          </a:solidFill>
          <a:ln/>
          <a:effectLst>
            <a:outerShdw blurRad="40000" dist="23000" dir="5400000" rotWithShape="0">
              <a:srgbClr val="000000">
                <a:alpha val="35000"/>
              </a:srgbClr>
            </a:outerShdw>
            <a:softEdge rad="12700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5400" dirty="0" smtClean="0"/>
              <a:t>連帯型</a:t>
            </a:r>
            <a:endParaRPr lang="en-US" altLang="ja-JP" sz="5400" dirty="0" smtClean="0"/>
          </a:p>
          <a:p>
            <a:pPr algn="ctr"/>
            <a:r>
              <a:rPr kumimoji="1" lang="ja-JP" altLang="en-US" sz="3600" dirty="0" smtClean="0"/>
              <a:t>フェアトレード　</a:t>
            </a:r>
            <a:endParaRPr kumimoji="1" lang="en-US" altLang="ja-JP"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nodeType="click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 calcmode="lin" valueType="num">
                                      <p:cBhvr additive="base">
                                        <p:cTn id="11"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2">
                                            <p:txEl>
                                              <p:pRg st="0" end="0"/>
                                            </p:txEl>
                                          </p:spTgt>
                                        </p:tgtEl>
                                        <p:attrNameLst>
                                          <p:attrName>style.visibility</p:attrName>
                                        </p:attrNameLst>
                                      </p:cBhvr>
                                      <p:to>
                                        <p:strVal val="visible"/>
                                      </p:to>
                                    </p:set>
                                    <p:anim calcmode="lin" valueType="num">
                                      <p:cBhvr additive="base">
                                        <p:cTn id="17"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1000"/>
                                        <p:tgtEl>
                                          <p:spTgt spid="50"/>
                                        </p:tgtEl>
                                      </p:cBhvr>
                                    </p:animEffect>
                                    <p:anim calcmode="lin" valueType="num">
                                      <p:cBhvr>
                                        <p:cTn id="24" dur="1000" fill="hold"/>
                                        <p:tgtEl>
                                          <p:spTgt spid="50"/>
                                        </p:tgtEl>
                                        <p:attrNameLst>
                                          <p:attrName>ppt_x</p:attrName>
                                        </p:attrNameLst>
                                      </p:cBhvr>
                                      <p:tavLst>
                                        <p:tav tm="0">
                                          <p:val>
                                            <p:strVal val="#ppt_x"/>
                                          </p:val>
                                        </p:tav>
                                        <p:tav tm="100000">
                                          <p:val>
                                            <p:strVal val="#ppt_x"/>
                                          </p:val>
                                        </p:tav>
                                      </p:tavLst>
                                    </p:anim>
                                    <p:anim calcmode="lin" valueType="num">
                                      <p:cBhvr>
                                        <p:cTn id="2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1315</TotalTime>
  <Words>377</Words>
  <Application>Microsoft Office PowerPoint</Application>
  <PresentationFormat>画面に合わせる (4:3)</PresentationFormat>
  <Paragraphs>134</Paragraphs>
  <Slides>14</Slides>
  <Notes>5</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フェアトレードについて</vt:lpstr>
      <vt:lpstr>フェアトレードとは</vt:lpstr>
      <vt:lpstr>フェアトレードの目的</vt:lpstr>
      <vt:lpstr>フェアトレードが求められる理由</vt:lpstr>
      <vt:lpstr>フェアトレードの利点</vt:lpstr>
      <vt:lpstr>身近なフェアトレード　１</vt:lpstr>
      <vt:lpstr>フェアトレードに携わる国</vt:lpstr>
      <vt:lpstr>フェアトレードの問題点</vt:lpstr>
      <vt:lpstr>スライド 9</vt:lpstr>
      <vt:lpstr>スライド 10</vt:lpstr>
      <vt:lpstr>フェアトレードの問題点</vt:lpstr>
      <vt:lpstr>スライド 12</vt:lpstr>
      <vt:lpstr>解決策</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フェアトレードについて</dc:title>
  <dc:creator>yuki</dc:creator>
  <cp:lastModifiedBy>user</cp:lastModifiedBy>
  <cp:revision>106</cp:revision>
  <dcterms:created xsi:type="dcterms:W3CDTF">2010-11-12T04:01:45Z</dcterms:created>
  <dcterms:modified xsi:type="dcterms:W3CDTF">2011-04-17T13:45:00Z</dcterms:modified>
</cp:coreProperties>
</file>